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422" r:id="rId4"/>
    <p:sldId id="423" r:id="rId5"/>
    <p:sldId id="425" r:id="rId6"/>
    <p:sldId id="426" r:id="rId7"/>
    <p:sldId id="427" r:id="rId8"/>
    <p:sldId id="428" r:id="rId9"/>
    <p:sldId id="344" r:id="rId10"/>
    <p:sldId id="398" r:id="rId11"/>
    <p:sldId id="430" r:id="rId12"/>
    <p:sldId id="431" r:id="rId13"/>
    <p:sldId id="432" r:id="rId14"/>
  </p:sldIdLst>
  <p:sldSz cx="9144000" cy="6858000" type="screen4x3"/>
  <p:notesSz cx="666273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1" autoAdjust="0"/>
    <p:restoredTop sz="94598" autoAdjust="0"/>
  </p:normalViewPr>
  <p:slideViewPr>
    <p:cSldViewPr>
      <p:cViewPr>
        <p:scale>
          <a:sx n="77" d="100"/>
          <a:sy n="77" d="100"/>
        </p:scale>
        <p:origin x="-11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97ADA33-90DC-4A8D-BDE4-72A32018F114}" type="datetimeFigureOut">
              <a:rPr lang="tr-TR" smtClean="0"/>
              <a:pPr/>
              <a:t>21.11.2018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EA433C-67B6-4AB3-A962-ECE5364C4C7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ADA33-90DC-4A8D-BDE4-72A32018F114}" type="datetimeFigureOut">
              <a:rPr lang="tr-TR" smtClean="0"/>
              <a:pPr/>
              <a:t>21.11.2018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A433C-67B6-4AB3-A962-ECE5364C4C7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41857" y="0"/>
            <a:ext cx="9185857" cy="6858000"/>
          </a:xfrm>
          <a:prstGeom prst="rect">
            <a:avLst/>
          </a:prstGeom>
          <a:noFill/>
          <a:ln w="9525">
            <a:noFill/>
            <a:miter lim="800000"/>
            <a:headEnd/>
            <a:tailEnd/>
          </a:ln>
          <a:effectLst/>
        </p:spPr>
      </p:pic>
      <p:sp>
        <p:nvSpPr>
          <p:cNvPr id="12" name="11 Metin kutusu"/>
          <p:cNvSpPr txBox="1"/>
          <p:nvPr/>
        </p:nvSpPr>
        <p:spPr>
          <a:xfrm>
            <a:off x="364851" y="332656"/>
            <a:ext cx="8106124" cy="1200329"/>
          </a:xfrm>
          <a:prstGeom prst="rect">
            <a:avLst/>
          </a:prstGeom>
          <a:noFill/>
        </p:spPr>
        <p:txBody>
          <a:bodyPr wrap="square" rtlCol="0">
            <a:spAutoFit/>
          </a:bodyPr>
          <a:lstStyle/>
          <a:p>
            <a:pPr algn="ctr"/>
            <a:r>
              <a:rPr lang="tr-TR" sz="3600" b="1" dirty="0" smtClean="0"/>
              <a:t>ELEKTRİK SAYAÇLARI DOĞRULUK ve </a:t>
            </a:r>
          </a:p>
          <a:p>
            <a:pPr algn="ctr"/>
            <a:r>
              <a:rPr lang="tr-TR" sz="3600" b="1" dirty="0" smtClean="0"/>
              <a:t>KAYIP / KAÇAK ANALİZÖRÜ</a:t>
            </a:r>
            <a:endParaRPr lang="tr-TR" sz="3600" dirty="0"/>
          </a:p>
        </p:txBody>
      </p:sp>
      <p:sp>
        <p:nvSpPr>
          <p:cNvPr id="13" name="12 Metin kutusu"/>
          <p:cNvSpPr txBox="1"/>
          <p:nvPr/>
        </p:nvSpPr>
        <p:spPr>
          <a:xfrm>
            <a:off x="2071670" y="2357430"/>
            <a:ext cx="5214974" cy="830997"/>
          </a:xfrm>
          <a:prstGeom prst="rect">
            <a:avLst/>
          </a:prstGeom>
          <a:noFill/>
        </p:spPr>
        <p:txBody>
          <a:bodyPr wrap="square" rtlCol="0">
            <a:spAutoFit/>
          </a:bodyPr>
          <a:lstStyle/>
          <a:p>
            <a:endParaRPr lang="tr-TR" sz="4800"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676" y="1832519"/>
            <a:ext cx="2654473" cy="368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0" y="181830"/>
            <a:ext cx="9144000" cy="1938992"/>
          </a:xfrm>
          <a:prstGeom prst="rect">
            <a:avLst/>
          </a:prstGeom>
          <a:noFill/>
        </p:spPr>
        <p:txBody>
          <a:bodyPr wrap="square" rtlCol="0">
            <a:spAutoFit/>
          </a:bodyPr>
          <a:lstStyle/>
          <a:p>
            <a:r>
              <a:rPr lang="tr-TR" sz="2400" b="1" dirty="0">
                <a:solidFill>
                  <a:schemeClr val="accent1">
                    <a:lumMod val="50000"/>
                  </a:schemeClr>
                </a:solidFill>
              </a:rPr>
              <a:t>Bazı Örnek Rapor Görüntüleri </a:t>
            </a:r>
          </a:p>
          <a:p>
            <a:endParaRPr lang="tr-TR" sz="2400" b="1" dirty="0" smtClean="0">
              <a:solidFill>
                <a:schemeClr val="accent1">
                  <a:lumMod val="50000"/>
                </a:schemeClr>
              </a:solidFill>
            </a:endParaRPr>
          </a:p>
          <a:p>
            <a:r>
              <a:rPr lang="tr-TR" sz="2400" b="1" dirty="0" smtClean="0">
                <a:solidFill>
                  <a:schemeClr val="accent1">
                    <a:lumMod val="50000"/>
                  </a:schemeClr>
                </a:solidFill>
              </a:rPr>
              <a:t>Sayaç Doğruluk Testi .</a:t>
            </a:r>
          </a:p>
          <a:p>
            <a:endParaRPr lang="tr-TR" sz="2400" b="1" dirty="0" smtClean="0">
              <a:solidFill>
                <a:schemeClr val="bg2">
                  <a:lumMod val="10000"/>
                </a:schemeClr>
              </a:solidFill>
            </a:endParaRPr>
          </a:p>
          <a:p>
            <a:endParaRPr lang="tr-TR" sz="2400" b="1" dirty="0" smtClean="0">
              <a:solidFill>
                <a:schemeClr val="bg2">
                  <a:lumMod val="10000"/>
                </a:schemeClr>
              </a:solidFill>
            </a:endParaRPr>
          </a:p>
        </p:txBody>
      </p:sp>
      <p:pic>
        <p:nvPicPr>
          <p:cNvPr id="2" name="Resim 1"/>
          <p:cNvPicPr>
            <a:picLocks noChangeAspect="1"/>
          </p:cNvPicPr>
          <p:nvPr/>
        </p:nvPicPr>
        <p:blipFill>
          <a:blip r:embed="rId4"/>
          <a:stretch>
            <a:fillRect/>
          </a:stretch>
        </p:blipFill>
        <p:spPr>
          <a:xfrm>
            <a:off x="1475656" y="2348880"/>
            <a:ext cx="6542000" cy="2610637"/>
          </a:xfrm>
          <a:prstGeom prst="rect">
            <a:avLst/>
          </a:prstGeom>
        </p:spPr>
      </p:pic>
    </p:spTree>
    <p:extLst>
      <p:ext uri="{BB962C8B-B14F-4D97-AF65-F5344CB8AC3E}">
        <p14:creationId xmlns:p14="http://schemas.microsoft.com/office/powerpoint/2010/main" val="2095251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0" y="181830"/>
            <a:ext cx="9144000" cy="1938992"/>
          </a:xfrm>
          <a:prstGeom prst="rect">
            <a:avLst/>
          </a:prstGeom>
          <a:noFill/>
        </p:spPr>
        <p:txBody>
          <a:bodyPr wrap="square" rtlCol="0">
            <a:spAutoFit/>
          </a:bodyPr>
          <a:lstStyle/>
          <a:p>
            <a:r>
              <a:rPr lang="tr-TR" sz="2400" b="1" dirty="0">
                <a:solidFill>
                  <a:schemeClr val="accent1">
                    <a:lumMod val="50000"/>
                  </a:schemeClr>
                </a:solidFill>
              </a:rPr>
              <a:t>Bazı Örnek Rapor Görüntüleri </a:t>
            </a:r>
          </a:p>
          <a:p>
            <a:endParaRPr lang="tr-TR" sz="2400" b="1" dirty="0" smtClean="0">
              <a:solidFill>
                <a:schemeClr val="accent1">
                  <a:lumMod val="50000"/>
                </a:schemeClr>
              </a:solidFill>
            </a:endParaRPr>
          </a:p>
          <a:p>
            <a:r>
              <a:rPr lang="tr-TR" sz="2400" b="1" dirty="0" err="1" smtClean="0">
                <a:solidFill>
                  <a:schemeClr val="accent1">
                    <a:lumMod val="50000"/>
                  </a:schemeClr>
                </a:solidFill>
              </a:rPr>
              <a:t>Bazıl</a:t>
            </a:r>
            <a:r>
              <a:rPr lang="tr-TR" sz="2400" b="1" dirty="0" smtClean="0">
                <a:solidFill>
                  <a:schemeClr val="accent1">
                    <a:lumMod val="50000"/>
                  </a:schemeClr>
                </a:solidFill>
              </a:rPr>
              <a:t> analizler ( Akım var gerilim yok ! )</a:t>
            </a:r>
          </a:p>
          <a:p>
            <a:endParaRPr lang="tr-TR" sz="2400" b="1" dirty="0" smtClean="0">
              <a:solidFill>
                <a:schemeClr val="bg2">
                  <a:lumMod val="10000"/>
                </a:schemeClr>
              </a:solidFill>
            </a:endParaRPr>
          </a:p>
          <a:p>
            <a:endParaRPr lang="tr-TR" sz="2400" b="1" dirty="0" smtClean="0">
              <a:solidFill>
                <a:schemeClr val="bg2">
                  <a:lumMod val="10000"/>
                </a:schemeClr>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355" y="1896244"/>
            <a:ext cx="6669145" cy="306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19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0" y="181830"/>
            <a:ext cx="9144000" cy="2308324"/>
          </a:xfrm>
          <a:prstGeom prst="rect">
            <a:avLst/>
          </a:prstGeom>
          <a:noFill/>
        </p:spPr>
        <p:txBody>
          <a:bodyPr wrap="square" rtlCol="0">
            <a:spAutoFit/>
          </a:bodyPr>
          <a:lstStyle/>
          <a:p>
            <a:r>
              <a:rPr lang="tr-TR" sz="2400" b="1" dirty="0">
                <a:solidFill>
                  <a:schemeClr val="accent1">
                    <a:lumMod val="50000"/>
                  </a:schemeClr>
                </a:solidFill>
              </a:rPr>
              <a:t>Bazı </a:t>
            </a:r>
            <a:r>
              <a:rPr lang="tr-TR" sz="2400" b="1" dirty="0" smtClean="0">
                <a:solidFill>
                  <a:schemeClr val="accent1">
                    <a:lumMod val="50000"/>
                  </a:schemeClr>
                </a:solidFill>
              </a:rPr>
              <a:t>Gün Sonu Örnek Rapor </a:t>
            </a:r>
            <a:r>
              <a:rPr lang="tr-TR" sz="2400" b="1" dirty="0">
                <a:solidFill>
                  <a:schemeClr val="accent1">
                    <a:lumMod val="50000"/>
                  </a:schemeClr>
                </a:solidFill>
              </a:rPr>
              <a:t>Görüntüleri </a:t>
            </a:r>
          </a:p>
          <a:p>
            <a:endParaRPr lang="tr-TR" sz="2400" b="1" dirty="0" smtClean="0">
              <a:solidFill>
                <a:schemeClr val="accent1">
                  <a:lumMod val="50000"/>
                </a:schemeClr>
              </a:solidFill>
            </a:endParaRPr>
          </a:p>
          <a:p>
            <a:r>
              <a:rPr lang="tr-TR" sz="2400" b="1" dirty="0" smtClean="0">
                <a:solidFill>
                  <a:schemeClr val="accent1">
                    <a:lumMod val="50000"/>
                  </a:schemeClr>
                </a:solidFill>
              </a:rPr>
              <a:t>Doğruluk ve 30’ün üzerinde fonksiyon testi pratik bir şekilde yapılabilmektedir.  </a:t>
            </a:r>
          </a:p>
          <a:p>
            <a:endParaRPr lang="tr-TR" sz="2400" b="1" dirty="0" smtClean="0">
              <a:solidFill>
                <a:schemeClr val="bg2">
                  <a:lumMod val="10000"/>
                </a:schemeClr>
              </a:solidFill>
            </a:endParaRPr>
          </a:p>
          <a:p>
            <a:endParaRPr lang="tr-TR" sz="2400" b="1" dirty="0" smtClean="0">
              <a:solidFill>
                <a:schemeClr val="bg2">
                  <a:lumMod val="10000"/>
                </a:schemeClr>
              </a:solidFill>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824"/>
            <a:ext cx="9219551" cy="356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19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8" name="7 Metin kutusu"/>
          <p:cNvSpPr txBox="1"/>
          <p:nvPr/>
        </p:nvSpPr>
        <p:spPr>
          <a:xfrm>
            <a:off x="2483768" y="1559229"/>
            <a:ext cx="4752528" cy="2031325"/>
          </a:xfrm>
          <a:prstGeom prst="rect">
            <a:avLst/>
          </a:prstGeom>
          <a:noFill/>
        </p:spPr>
        <p:txBody>
          <a:bodyPr wrap="square" rtlCol="0">
            <a:spAutoFit/>
          </a:bodyPr>
          <a:lstStyle/>
          <a:p>
            <a:r>
              <a:rPr lang="tr-TR" sz="2400" b="1" dirty="0" smtClean="0">
                <a:solidFill>
                  <a:schemeClr val="accent1">
                    <a:lumMod val="50000"/>
                  </a:schemeClr>
                </a:solidFill>
              </a:rPr>
              <a:t>                          </a:t>
            </a:r>
            <a:r>
              <a:rPr lang="tr-TR" sz="5400" b="1" dirty="0" smtClean="0">
                <a:solidFill>
                  <a:schemeClr val="accent1">
                    <a:lumMod val="50000"/>
                  </a:schemeClr>
                </a:solidFill>
              </a:rPr>
              <a:t>TEŞEKKÜRLER</a:t>
            </a:r>
          </a:p>
          <a:p>
            <a:endParaRPr lang="tr-TR" sz="2400" b="1" dirty="0" smtClean="0">
              <a:solidFill>
                <a:schemeClr val="bg2">
                  <a:lumMod val="10000"/>
                </a:schemeClr>
              </a:solidFill>
            </a:endParaRPr>
          </a:p>
          <a:p>
            <a:endParaRPr lang="tr-TR" sz="2400" b="1" dirty="0" smtClean="0">
              <a:solidFill>
                <a:schemeClr val="bg2">
                  <a:lumMod val="10000"/>
                </a:schemeClr>
              </a:solidFill>
            </a:endParaRPr>
          </a:p>
        </p:txBody>
      </p:sp>
    </p:spTree>
    <p:extLst>
      <p:ext uri="{BB962C8B-B14F-4D97-AF65-F5344CB8AC3E}">
        <p14:creationId xmlns:p14="http://schemas.microsoft.com/office/powerpoint/2010/main" val="358863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485243" y="178994"/>
            <a:ext cx="8215370" cy="707886"/>
          </a:xfrm>
          <a:prstGeom prst="rect">
            <a:avLst/>
          </a:prstGeom>
          <a:noFill/>
        </p:spPr>
        <p:txBody>
          <a:bodyPr wrap="square" rtlCol="0">
            <a:spAutoFit/>
          </a:bodyPr>
          <a:lstStyle/>
          <a:p>
            <a:r>
              <a:rPr lang="tr-TR" sz="4000" b="1" dirty="0" smtClean="0"/>
              <a:t>                  PROJENİN AMACI</a:t>
            </a:r>
          </a:p>
        </p:txBody>
      </p:sp>
      <p:sp>
        <p:nvSpPr>
          <p:cNvPr id="8" name="7 Metin kutusu"/>
          <p:cNvSpPr txBox="1"/>
          <p:nvPr/>
        </p:nvSpPr>
        <p:spPr>
          <a:xfrm>
            <a:off x="-41857" y="1196752"/>
            <a:ext cx="9366385" cy="3631763"/>
          </a:xfrm>
          <a:prstGeom prst="rect">
            <a:avLst/>
          </a:prstGeom>
          <a:noFill/>
        </p:spPr>
        <p:txBody>
          <a:bodyPr wrap="square" rtlCol="0">
            <a:spAutoFit/>
          </a:bodyPr>
          <a:lstStyle/>
          <a:p>
            <a:r>
              <a:rPr lang="tr-TR" sz="2300" b="1" dirty="0" smtClean="0"/>
              <a:t>Sayaçları yerinden sökmeden ;</a:t>
            </a:r>
          </a:p>
          <a:p>
            <a:endParaRPr lang="tr-TR" sz="2300" b="1" dirty="0" smtClean="0"/>
          </a:p>
          <a:p>
            <a:r>
              <a:rPr lang="tr-TR" sz="2300" b="1" dirty="0" smtClean="0"/>
              <a:t>i)Müşteri yada personelin sayaç arıza şikayetlerini yerinde değerlendirmek ,  </a:t>
            </a:r>
          </a:p>
          <a:p>
            <a:r>
              <a:rPr lang="tr-TR" sz="2300" b="1" dirty="0" smtClean="0"/>
              <a:t>ii)Personelin inisiyatifi dışında kaçak taraması yapmak , </a:t>
            </a:r>
          </a:p>
          <a:p>
            <a:r>
              <a:rPr lang="tr-TR" sz="2300" b="1" dirty="0" smtClean="0"/>
              <a:t>iii)Damga süresi yaklaşan sayaçlara periyodik  kontrol yapmak ,</a:t>
            </a:r>
          </a:p>
          <a:p>
            <a:r>
              <a:rPr lang="tr-TR" sz="2300" b="1" dirty="0" smtClean="0"/>
              <a:t>vi)Bağlantı hatası analizlerini  sahada kontrol etmek , </a:t>
            </a:r>
          </a:p>
          <a:p>
            <a:r>
              <a:rPr lang="tr-TR" sz="2300" b="1" dirty="0" smtClean="0"/>
              <a:t>v)Sadece gerekli hallerde sayacın sökülmesini sağlamak ,</a:t>
            </a:r>
          </a:p>
          <a:p>
            <a:r>
              <a:rPr lang="tr-TR" sz="2300" b="1" dirty="0" smtClean="0"/>
              <a:t>vi)Operasyon yükünü hafifletmek ,</a:t>
            </a:r>
          </a:p>
          <a:p>
            <a:r>
              <a:rPr lang="tr-TR" sz="2300" b="1" dirty="0" smtClean="0"/>
              <a:t>vii)Şirket verimliliğini arttırmak ve müşteri memnuniyetini yükseltmektir .</a:t>
            </a:r>
            <a:endParaRPr lang="tr-TR" sz="2300" b="1" dirty="0"/>
          </a:p>
          <a:p>
            <a:endParaRPr lang="tr-TR" sz="23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757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485243" y="178994"/>
            <a:ext cx="8215370" cy="707886"/>
          </a:xfrm>
          <a:prstGeom prst="rect">
            <a:avLst/>
          </a:prstGeom>
          <a:noFill/>
        </p:spPr>
        <p:txBody>
          <a:bodyPr wrap="square" rtlCol="0">
            <a:spAutoFit/>
          </a:bodyPr>
          <a:lstStyle/>
          <a:p>
            <a:r>
              <a:rPr lang="tr-TR" sz="4000" b="1" dirty="0" smtClean="0"/>
              <a:t>                  </a:t>
            </a:r>
          </a:p>
        </p:txBody>
      </p:sp>
      <p:sp>
        <p:nvSpPr>
          <p:cNvPr id="8" name="7 Metin kutusu"/>
          <p:cNvSpPr txBox="1"/>
          <p:nvPr/>
        </p:nvSpPr>
        <p:spPr>
          <a:xfrm>
            <a:off x="0" y="54198"/>
            <a:ext cx="9185857" cy="5386090"/>
          </a:xfrm>
          <a:prstGeom prst="rect">
            <a:avLst/>
          </a:prstGeom>
          <a:noFill/>
        </p:spPr>
        <p:txBody>
          <a:bodyPr wrap="square" rtlCol="0">
            <a:spAutoFit/>
          </a:bodyPr>
          <a:lstStyle/>
          <a:p>
            <a:r>
              <a:rPr lang="tr-TR" sz="2300" b="1" dirty="0" smtClean="0"/>
              <a:t>i)Sayaçları aboneden sökmeden ; müşteri yada personelin sayaç arıza şikayetlerini yerinde değerlendirmek neden önemlidir ?</a:t>
            </a:r>
          </a:p>
          <a:p>
            <a:endParaRPr lang="tr-TR" sz="2300" b="1" dirty="0"/>
          </a:p>
          <a:p>
            <a:r>
              <a:rPr lang="tr-TR" b="1" dirty="0"/>
              <a:t>Sayaçlarının eksik veya fazla yazdığını düşünen aboneler , </a:t>
            </a:r>
            <a:r>
              <a:rPr lang="tr-TR" b="1" dirty="0" smtClean="0"/>
              <a:t>çağrı merkezini </a:t>
            </a:r>
            <a:r>
              <a:rPr lang="tr-TR" b="1" dirty="0"/>
              <a:t>arayarak, dilekçe vererek , BİMER üzerinden </a:t>
            </a:r>
            <a:r>
              <a:rPr lang="tr-TR" b="1" dirty="0" smtClean="0"/>
              <a:t>şikayetlerini bildirmekte </a:t>
            </a:r>
            <a:r>
              <a:rPr lang="tr-TR" b="1" dirty="0"/>
              <a:t>ve elektrik dağıtım personeli </a:t>
            </a:r>
            <a:r>
              <a:rPr lang="tr-TR" b="1" dirty="0" smtClean="0"/>
              <a:t>kendi kontrollerini yaptıktan sonra sayaçları sökerek laboratuvara </a:t>
            </a:r>
            <a:r>
              <a:rPr lang="tr-TR" b="1" dirty="0"/>
              <a:t>göndermektedirler , rapor sonuçlarının </a:t>
            </a:r>
            <a:r>
              <a:rPr lang="tr-TR" b="1" dirty="0" smtClean="0"/>
              <a:t>müşteriye yansıması </a:t>
            </a:r>
            <a:r>
              <a:rPr lang="tr-TR" b="1" dirty="0"/>
              <a:t>süreci her ne kadar yeni teknolojiler ile desteklense dahi </a:t>
            </a:r>
            <a:r>
              <a:rPr lang="tr-TR" b="1" dirty="0" smtClean="0"/>
              <a:t>bazen </a:t>
            </a:r>
            <a:r>
              <a:rPr lang="tr-TR" b="1" dirty="0"/>
              <a:t>aylar </a:t>
            </a:r>
            <a:r>
              <a:rPr lang="tr-TR" b="1" dirty="0" smtClean="0"/>
              <a:t>almaktadır , sayaçların yerinde test edilmesi sayesinde </a:t>
            </a:r>
            <a:r>
              <a:rPr lang="tr-TR" b="1" dirty="0"/>
              <a:t>müşterinin yanında sayaçlar fonksiyonel ve </a:t>
            </a:r>
            <a:r>
              <a:rPr lang="tr-TR" b="1" dirty="0" smtClean="0"/>
              <a:t>elektriksel anlamda </a:t>
            </a:r>
            <a:r>
              <a:rPr lang="tr-TR" b="1" dirty="0"/>
              <a:t>kontrol edilir ve rapor sonuçları direkt olarak çıktı halinde </a:t>
            </a:r>
            <a:r>
              <a:rPr lang="tr-TR" b="1" dirty="0" smtClean="0"/>
              <a:t>müşteriye </a:t>
            </a:r>
            <a:r>
              <a:rPr lang="tr-TR" b="1" dirty="0"/>
              <a:t>iletilir , sayaç arızalı ise abonenin yanında söküleceğinden </a:t>
            </a:r>
            <a:r>
              <a:rPr lang="tr-TR" b="1" dirty="0" smtClean="0"/>
              <a:t>bilinmezlik </a:t>
            </a:r>
            <a:r>
              <a:rPr lang="tr-TR" b="1" dirty="0"/>
              <a:t>ortadan kalkar ve müşteri memnuniyeti artmış olur </a:t>
            </a:r>
            <a:r>
              <a:rPr lang="tr-TR" b="1" dirty="0" smtClean="0"/>
              <a:t>,   </a:t>
            </a:r>
            <a:r>
              <a:rPr lang="tr-TR" b="1" dirty="0"/>
              <a:t>sayaç sağlam ise sökülmemiş olur , kontrol bedeli müşteriye </a:t>
            </a:r>
            <a:r>
              <a:rPr lang="tr-TR" b="1" dirty="0" smtClean="0"/>
              <a:t> yansıtılır </a:t>
            </a:r>
            <a:r>
              <a:rPr lang="tr-TR" b="1" dirty="0"/>
              <a:t>ve böylelikle işgücü ve tasarruf sağlanmış olur. </a:t>
            </a:r>
            <a:endParaRPr lang="tr-TR" b="1" dirty="0" smtClean="0"/>
          </a:p>
          <a:p>
            <a:endParaRPr lang="tr-TR" b="1" dirty="0"/>
          </a:p>
          <a:p>
            <a:endParaRPr lang="tr-TR" b="1" dirty="0" smtClean="0">
              <a:solidFill>
                <a:srgbClr val="FF0000"/>
              </a:solidFill>
            </a:endParaRPr>
          </a:p>
          <a:p>
            <a:r>
              <a:rPr lang="tr-TR" b="1" dirty="0" smtClean="0">
                <a:solidFill>
                  <a:srgbClr val="FF0000"/>
                </a:solidFill>
              </a:rPr>
              <a:t>DİKKAT</a:t>
            </a:r>
            <a:r>
              <a:rPr lang="tr-TR" b="1" dirty="0">
                <a:solidFill>
                  <a:srgbClr val="FF0000"/>
                </a:solidFill>
              </a:rPr>
              <a:t>! Türkiye istatistiklerine göre </a:t>
            </a:r>
            <a:r>
              <a:rPr lang="tr-TR" b="1" dirty="0" err="1" smtClean="0">
                <a:solidFill>
                  <a:srgbClr val="FF0000"/>
                </a:solidFill>
              </a:rPr>
              <a:t>şikayetli</a:t>
            </a:r>
            <a:r>
              <a:rPr lang="tr-TR" b="1" dirty="0" smtClean="0">
                <a:solidFill>
                  <a:srgbClr val="FF0000"/>
                </a:solidFill>
              </a:rPr>
              <a:t> </a:t>
            </a:r>
            <a:r>
              <a:rPr lang="tr-TR" b="1" dirty="0">
                <a:solidFill>
                  <a:srgbClr val="FF0000"/>
                </a:solidFill>
              </a:rPr>
              <a:t>ve </a:t>
            </a:r>
            <a:r>
              <a:rPr lang="tr-TR" b="1" dirty="0" smtClean="0">
                <a:solidFill>
                  <a:srgbClr val="FF0000"/>
                </a:solidFill>
              </a:rPr>
              <a:t>arızalı kapsamında </a:t>
            </a:r>
          </a:p>
          <a:p>
            <a:r>
              <a:rPr lang="tr-TR" b="1" dirty="0" smtClean="0">
                <a:solidFill>
                  <a:srgbClr val="FF0000"/>
                </a:solidFill>
              </a:rPr>
              <a:t>sökülen sayaçların %</a:t>
            </a:r>
            <a:r>
              <a:rPr lang="tr-TR" b="1" dirty="0">
                <a:solidFill>
                  <a:srgbClr val="FF0000"/>
                </a:solidFill>
              </a:rPr>
              <a:t>40’ının sağlam </a:t>
            </a:r>
            <a:r>
              <a:rPr lang="tr-TR" b="1" dirty="0" smtClean="0">
                <a:solidFill>
                  <a:srgbClr val="FF0000"/>
                </a:solidFill>
              </a:rPr>
              <a:t>olarak raporlanarak gereksiz </a:t>
            </a:r>
          </a:p>
          <a:p>
            <a:r>
              <a:rPr lang="tr-TR" b="1" dirty="0" smtClean="0">
                <a:solidFill>
                  <a:srgbClr val="FF0000"/>
                </a:solidFill>
              </a:rPr>
              <a:t>yere sökülmektedir.</a:t>
            </a:r>
            <a:endParaRPr lang="tr-TR" sz="2300" b="1" dirty="0" smtClean="0"/>
          </a:p>
          <a:p>
            <a:endParaRPr lang="tr-TR" sz="2300" b="1"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891" y="3645024"/>
            <a:ext cx="2372109" cy="189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526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485243" y="178994"/>
            <a:ext cx="8215370" cy="707886"/>
          </a:xfrm>
          <a:prstGeom prst="rect">
            <a:avLst/>
          </a:prstGeom>
          <a:noFill/>
        </p:spPr>
        <p:txBody>
          <a:bodyPr wrap="square" rtlCol="0">
            <a:spAutoFit/>
          </a:bodyPr>
          <a:lstStyle/>
          <a:p>
            <a:r>
              <a:rPr lang="tr-TR" sz="4000" b="1" dirty="0" smtClean="0"/>
              <a:t>                  </a:t>
            </a:r>
          </a:p>
        </p:txBody>
      </p:sp>
      <p:sp>
        <p:nvSpPr>
          <p:cNvPr id="8" name="7 Metin kutusu"/>
          <p:cNvSpPr txBox="1"/>
          <p:nvPr/>
        </p:nvSpPr>
        <p:spPr>
          <a:xfrm>
            <a:off x="0" y="54198"/>
            <a:ext cx="9185857" cy="6494085"/>
          </a:xfrm>
          <a:prstGeom prst="rect">
            <a:avLst/>
          </a:prstGeom>
          <a:noFill/>
        </p:spPr>
        <p:txBody>
          <a:bodyPr wrap="square" rtlCol="0">
            <a:spAutoFit/>
          </a:bodyPr>
          <a:lstStyle/>
          <a:p>
            <a:r>
              <a:rPr lang="tr-TR" sz="2300" b="1" dirty="0" smtClean="0"/>
              <a:t>ii)Personelin </a:t>
            </a:r>
            <a:r>
              <a:rPr lang="tr-TR" sz="2300" b="1" dirty="0"/>
              <a:t>inisiyatifi dışında kaçak taraması yapmak </a:t>
            </a:r>
            <a:r>
              <a:rPr lang="tr-TR" sz="2300" b="1" dirty="0" smtClean="0"/>
              <a:t>neden önemlidir ?</a:t>
            </a:r>
          </a:p>
          <a:p>
            <a:endParaRPr lang="tr-TR" sz="2300" b="1" dirty="0"/>
          </a:p>
          <a:p>
            <a:r>
              <a:rPr lang="tr-TR" b="1" dirty="0" smtClean="0"/>
              <a:t>Bilindiği gibi elektrik dağıtım şirketlerinde </a:t>
            </a:r>
            <a:r>
              <a:rPr lang="tr-TR" b="1" dirty="0"/>
              <a:t>personel </a:t>
            </a:r>
            <a:r>
              <a:rPr lang="tr-TR" b="1" dirty="0" smtClean="0"/>
              <a:t>sirkülasyonu çok olmaktadır . Ülkemizde özellikle kaçak alanında yetişmiş ve güvenilir personel bulmak ve bu personeli </a:t>
            </a:r>
            <a:r>
              <a:rPr lang="tr-TR" b="1" dirty="0"/>
              <a:t>uzun yıllar </a:t>
            </a:r>
            <a:r>
              <a:rPr lang="tr-TR" b="1" dirty="0" smtClean="0"/>
              <a:t>istihdam etmek çok kolay olmamaktadır. Belirli oranda güven sağlayan personele eğitim vermek ve sayaçların zayıf noktalarını , müşterilerin ne tür kaçak metotları bulduğu gibi kritik  bilgileri paylaşmak zaman zaman sıkıntılı durumlar oluşturabilmektedir. Bu algoritmaların personel bilgisi ve inisiyatifi dışında sayaçlardan alınan verilerin işlenmesi ve bu sonuçlar ışığında iş emirlerine dönüştürülmesi şeklinde düşünülmüş ve </a:t>
            </a:r>
          </a:p>
          <a:p>
            <a:r>
              <a:rPr lang="tr-TR" b="1" dirty="0" smtClean="0"/>
              <a:t>tasarlanmış olmalıdır . Kaçak ile mücadelede nispeten daha az </a:t>
            </a:r>
          </a:p>
          <a:p>
            <a:r>
              <a:rPr lang="tr-TR" b="1" dirty="0" smtClean="0"/>
              <a:t>deneyimli personel ile kaçak taraması yapmak ve algoritmaların </a:t>
            </a:r>
          </a:p>
          <a:p>
            <a:r>
              <a:rPr lang="tr-TR" b="1" dirty="0" smtClean="0"/>
              <a:t>tamamının program vasıtasıyla uygulayarak algoritmaların bir kısmının </a:t>
            </a:r>
          </a:p>
          <a:p>
            <a:r>
              <a:rPr lang="tr-TR" b="1" dirty="0" smtClean="0"/>
              <a:t>sahada bilinçli yada bilinçsiz eksik kalması gibi hata ve ihmallerin de </a:t>
            </a:r>
          </a:p>
          <a:p>
            <a:r>
              <a:rPr lang="tr-TR" b="1" dirty="0" smtClean="0"/>
              <a:t>önüne geçecektir. Bu aşamadan sonra çok daha az yani sadece gerektiği </a:t>
            </a:r>
          </a:p>
          <a:p>
            <a:r>
              <a:rPr lang="tr-TR" b="1" dirty="0" smtClean="0"/>
              <a:t>kadar bilgi sahibi personel ile saha işleri yaygın olarak yapılabilecek  ve </a:t>
            </a:r>
          </a:p>
          <a:p>
            <a:r>
              <a:rPr lang="tr-TR" b="1" dirty="0" smtClean="0"/>
              <a:t>algoritmaların geliştirilmesine daha fazla zaman </a:t>
            </a:r>
            <a:r>
              <a:rPr lang="tr-TR" b="1" dirty="0" err="1" smtClean="0"/>
              <a:t>ayrılabilinecektir</a:t>
            </a:r>
            <a:r>
              <a:rPr lang="tr-TR" b="1" dirty="0" smtClean="0"/>
              <a:t>.</a:t>
            </a:r>
          </a:p>
          <a:p>
            <a:endParaRPr lang="tr-TR" b="1" dirty="0"/>
          </a:p>
          <a:p>
            <a:r>
              <a:rPr lang="tr-TR" b="1" dirty="0" smtClean="0">
                <a:solidFill>
                  <a:srgbClr val="FF0000"/>
                </a:solidFill>
              </a:rPr>
              <a:t>DİKKAT</a:t>
            </a:r>
            <a:r>
              <a:rPr lang="tr-TR" b="1" dirty="0">
                <a:solidFill>
                  <a:srgbClr val="FF0000"/>
                </a:solidFill>
              </a:rPr>
              <a:t>! Türkiye istatistiklerine göre </a:t>
            </a:r>
            <a:r>
              <a:rPr lang="tr-TR" b="1" dirty="0" smtClean="0">
                <a:solidFill>
                  <a:srgbClr val="FF0000"/>
                </a:solidFill>
              </a:rPr>
              <a:t>ilk iki yılın sonunda çalışan </a:t>
            </a:r>
          </a:p>
          <a:p>
            <a:r>
              <a:rPr lang="tr-TR" b="1" dirty="0" smtClean="0">
                <a:solidFill>
                  <a:srgbClr val="FF0000"/>
                </a:solidFill>
              </a:rPr>
              <a:t>personelin %30’u işten ayrılmaktadır.   </a:t>
            </a:r>
          </a:p>
          <a:p>
            <a:r>
              <a:rPr lang="tr-TR" b="1" dirty="0" smtClean="0">
                <a:solidFill>
                  <a:srgbClr val="FF0000"/>
                </a:solidFill>
              </a:rPr>
              <a:t> </a:t>
            </a:r>
          </a:p>
          <a:p>
            <a:endParaRPr lang="tr-TR" sz="2300" b="1" dirty="0" smtClean="0"/>
          </a:p>
          <a:p>
            <a:endParaRPr lang="tr-TR" sz="2300" b="1" dirty="0" smtClean="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919" y="2489606"/>
            <a:ext cx="2020441" cy="307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943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485243" y="178994"/>
            <a:ext cx="8215370" cy="707886"/>
          </a:xfrm>
          <a:prstGeom prst="rect">
            <a:avLst/>
          </a:prstGeom>
          <a:noFill/>
        </p:spPr>
        <p:txBody>
          <a:bodyPr wrap="square" rtlCol="0">
            <a:spAutoFit/>
          </a:bodyPr>
          <a:lstStyle/>
          <a:p>
            <a:r>
              <a:rPr lang="tr-TR" sz="4000" b="1" dirty="0" smtClean="0"/>
              <a:t>                  </a:t>
            </a:r>
          </a:p>
        </p:txBody>
      </p:sp>
      <p:sp>
        <p:nvSpPr>
          <p:cNvPr id="8" name="7 Metin kutusu"/>
          <p:cNvSpPr txBox="1"/>
          <p:nvPr/>
        </p:nvSpPr>
        <p:spPr>
          <a:xfrm>
            <a:off x="0" y="54198"/>
            <a:ext cx="9185857" cy="5463034"/>
          </a:xfrm>
          <a:prstGeom prst="rect">
            <a:avLst/>
          </a:prstGeom>
          <a:noFill/>
        </p:spPr>
        <p:txBody>
          <a:bodyPr wrap="square" rtlCol="0">
            <a:spAutoFit/>
          </a:bodyPr>
          <a:lstStyle/>
          <a:p>
            <a:r>
              <a:rPr lang="tr-TR" sz="2300" b="1" dirty="0" smtClean="0"/>
              <a:t>iii)Damga </a:t>
            </a:r>
            <a:r>
              <a:rPr lang="tr-TR" sz="2300" b="1" dirty="0"/>
              <a:t>süresi yaklaşan sayaçlara periyodik  kontrol yapmak </a:t>
            </a:r>
            <a:r>
              <a:rPr lang="tr-TR" sz="2300" b="1" dirty="0" smtClean="0"/>
              <a:t>neden önemlidir ?</a:t>
            </a:r>
          </a:p>
          <a:p>
            <a:endParaRPr lang="tr-TR" sz="2300" b="1" dirty="0"/>
          </a:p>
          <a:p>
            <a:r>
              <a:rPr lang="tr-TR" b="1" dirty="0" smtClean="0"/>
              <a:t>Bilindiği gibi 30 Mayıs 2018 tarihinde yürürlüğe giren yeni Tüketici Hizmetleri Yönetmeliği’ne göre damga süresi dolmuş olan sayaçların arızalanması hallerinde elektrik dağıtım şirketleri ek tahakkuk yapmasının önüne geçilmiştir .Bu sebeple damga süresi henüz tamamlanmamış , tamamlanmasına bir yada iki yıl kalmış olan sayaçların yerinde kontrol edilmesi ve herhangi bir arıza durumunda damga süresi dolmadan laboratuvara gönderilerek bakanlık memuru ile oluşturulacak </a:t>
            </a:r>
            <a:r>
              <a:rPr lang="tr-TR" b="1" dirty="0" err="1" smtClean="0"/>
              <a:t>şikayetli</a:t>
            </a:r>
            <a:r>
              <a:rPr lang="tr-TR" b="1" dirty="0" smtClean="0"/>
              <a:t> muayene sonucuna göre ek tahakkuk yapılması gerekmektedir.</a:t>
            </a:r>
          </a:p>
          <a:p>
            <a:endParaRPr lang="tr-TR" b="1" dirty="0"/>
          </a:p>
          <a:p>
            <a:endParaRPr lang="tr-TR" b="1" dirty="0" smtClean="0">
              <a:solidFill>
                <a:srgbClr val="FF0000"/>
              </a:solidFill>
            </a:endParaRPr>
          </a:p>
          <a:p>
            <a:endParaRPr lang="tr-TR" b="1" dirty="0" smtClean="0">
              <a:solidFill>
                <a:srgbClr val="FF0000"/>
              </a:solidFill>
            </a:endParaRPr>
          </a:p>
          <a:p>
            <a:r>
              <a:rPr lang="tr-TR" b="1" dirty="0" smtClean="0">
                <a:solidFill>
                  <a:srgbClr val="FF0000"/>
                </a:solidFill>
              </a:rPr>
              <a:t>DİKKAT</a:t>
            </a:r>
            <a:r>
              <a:rPr lang="tr-TR" b="1" dirty="0">
                <a:solidFill>
                  <a:srgbClr val="FF0000"/>
                </a:solidFill>
              </a:rPr>
              <a:t>! </a:t>
            </a:r>
            <a:r>
              <a:rPr lang="tr-TR" b="1" dirty="0" smtClean="0">
                <a:solidFill>
                  <a:srgbClr val="FF0000"/>
                </a:solidFill>
              </a:rPr>
              <a:t>Damga süresi dolmuş , 10 yıllık </a:t>
            </a:r>
          </a:p>
          <a:p>
            <a:r>
              <a:rPr lang="tr-TR" b="1" dirty="0" smtClean="0">
                <a:solidFill>
                  <a:srgbClr val="FF0000"/>
                </a:solidFill>
              </a:rPr>
              <a:t>ömrünü tamamlamış elektronik sayaçların </a:t>
            </a:r>
          </a:p>
          <a:p>
            <a:r>
              <a:rPr lang="tr-TR" b="1" dirty="0" smtClean="0">
                <a:solidFill>
                  <a:srgbClr val="FF0000"/>
                </a:solidFill>
              </a:rPr>
              <a:t>%45 oranında arızalı çıkmaktadır.  </a:t>
            </a:r>
          </a:p>
          <a:p>
            <a:r>
              <a:rPr lang="tr-TR" b="1" dirty="0" smtClean="0">
                <a:solidFill>
                  <a:srgbClr val="FF0000"/>
                </a:solidFill>
              </a:rPr>
              <a:t> </a:t>
            </a:r>
          </a:p>
          <a:p>
            <a:endParaRPr lang="tr-TR" sz="2300" b="1" dirty="0" smtClean="0"/>
          </a:p>
          <a:p>
            <a:endParaRPr lang="tr-TR" sz="2300" b="1"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591" y="2996952"/>
            <a:ext cx="3993758" cy="2268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643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485243" y="178994"/>
            <a:ext cx="8215370" cy="707886"/>
          </a:xfrm>
          <a:prstGeom prst="rect">
            <a:avLst/>
          </a:prstGeom>
          <a:noFill/>
        </p:spPr>
        <p:txBody>
          <a:bodyPr wrap="square" rtlCol="0">
            <a:spAutoFit/>
          </a:bodyPr>
          <a:lstStyle/>
          <a:p>
            <a:r>
              <a:rPr lang="tr-TR" sz="4000" b="1" dirty="0" smtClean="0"/>
              <a:t>                  </a:t>
            </a:r>
          </a:p>
        </p:txBody>
      </p:sp>
      <p:sp>
        <p:nvSpPr>
          <p:cNvPr id="8" name="7 Metin kutusu"/>
          <p:cNvSpPr txBox="1"/>
          <p:nvPr/>
        </p:nvSpPr>
        <p:spPr>
          <a:xfrm>
            <a:off x="0" y="54198"/>
            <a:ext cx="9185857" cy="6217087"/>
          </a:xfrm>
          <a:prstGeom prst="rect">
            <a:avLst/>
          </a:prstGeom>
          <a:noFill/>
        </p:spPr>
        <p:txBody>
          <a:bodyPr wrap="square" rtlCol="0">
            <a:spAutoFit/>
          </a:bodyPr>
          <a:lstStyle/>
          <a:p>
            <a:r>
              <a:rPr lang="tr-TR" sz="2300" b="1" dirty="0"/>
              <a:t>vi)Bağlantı hatası analizlerini  sahada kontrol etmek </a:t>
            </a:r>
            <a:r>
              <a:rPr lang="tr-TR" sz="2300" b="1" dirty="0" smtClean="0"/>
              <a:t>neden önemlidir ?</a:t>
            </a:r>
            <a:endParaRPr lang="tr-TR" sz="2300" b="1" dirty="0"/>
          </a:p>
          <a:p>
            <a:endParaRPr lang="tr-TR" sz="2300" b="1" dirty="0"/>
          </a:p>
          <a:p>
            <a:endParaRPr lang="tr-TR" b="1" dirty="0" smtClean="0"/>
          </a:p>
          <a:p>
            <a:endParaRPr lang="tr-TR" b="1" dirty="0"/>
          </a:p>
          <a:p>
            <a:r>
              <a:rPr lang="tr-TR" b="1" dirty="0" smtClean="0"/>
              <a:t>Özellikle çift yönlü sayaçlar , X5 sayaçlar bağlantı hatası gibi durumlarda eksik tüketim kaydı yapmakta ve elektrik dağıtım şirketlerini kayba uğratmaktadır. Sahada yapılan ön taramalarda tespit edilen ve akabinde etalon ölçümü ile pratik bir şekilde tespit edilen bu gibi hatalar çoğu zaman sayaç arızası şeklinde yorumlanmakta fakat laboratuvara geldiğinde sağlam rapor sonucu çıkacağından müşteriye ek tahakkuk oluşturulamamaktadır. Sayacın enerjisini kesmeden ve bağlantısını bozmadan sahada elektrik dağıtım personelinin yaptığı tespit yeni Tüketici hizmetleri yönetmeliğine göre yasaldır.   </a:t>
            </a:r>
            <a:endParaRPr lang="tr-TR" b="1" dirty="0" smtClean="0">
              <a:solidFill>
                <a:srgbClr val="FF0000"/>
              </a:solidFill>
            </a:endParaRPr>
          </a:p>
          <a:p>
            <a:endParaRPr lang="tr-TR" b="1" dirty="0" smtClean="0">
              <a:solidFill>
                <a:srgbClr val="FF0000"/>
              </a:solidFill>
            </a:endParaRPr>
          </a:p>
          <a:p>
            <a:r>
              <a:rPr lang="tr-TR" b="1" dirty="0" smtClean="0">
                <a:solidFill>
                  <a:srgbClr val="FF0000"/>
                </a:solidFill>
              </a:rPr>
              <a:t>DİKKAT</a:t>
            </a:r>
            <a:r>
              <a:rPr lang="tr-TR" b="1" dirty="0">
                <a:solidFill>
                  <a:srgbClr val="FF0000"/>
                </a:solidFill>
              </a:rPr>
              <a:t>! ELEKTRİK PİYASASI TÜKETİCİ HİZMETLERİ YÖNETMELİĞİ</a:t>
            </a:r>
          </a:p>
          <a:p>
            <a:r>
              <a:rPr lang="tr-TR" b="1" dirty="0">
                <a:solidFill>
                  <a:srgbClr val="FF0000"/>
                </a:solidFill>
              </a:rPr>
              <a:t>MADDE 37 – (1) Sayacın arızalanması veya ölçme hassasiyetinden şüphe edilmesi halinde, tüketici veya dağıtım şirketi tarafından sayacın kontrolü talep edilebilir. Bu kapsamda sayacın, tüketicinin kusuru dışında herhangi bir nedenle eksik veya fazla tüketim kaydettiğinin ya da hiç tüketim </a:t>
            </a:r>
            <a:r>
              <a:rPr lang="tr-TR" b="1" dirty="0" smtClean="0">
                <a:solidFill>
                  <a:srgbClr val="FF0000"/>
                </a:solidFill>
              </a:rPr>
              <a:t>kaydetmediğinin; </a:t>
            </a:r>
            <a:r>
              <a:rPr lang="tr-TR" b="1" dirty="0">
                <a:solidFill>
                  <a:srgbClr val="FF0000"/>
                </a:solidFill>
              </a:rPr>
              <a:t>Sayaç dışı bir unsurdan kaynaklanması ve bu durumun dağıtım şirketince yerinde yapılan incelemede teknik olarak tespit </a:t>
            </a:r>
            <a:r>
              <a:rPr lang="tr-TR" b="1" dirty="0" smtClean="0">
                <a:solidFill>
                  <a:srgbClr val="FF0000"/>
                </a:solidFill>
              </a:rPr>
              <a:t>edilmesi </a:t>
            </a:r>
            <a:r>
              <a:rPr lang="tr-TR" b="1" dirty="0" err="1" smtClean="0">
                <a:solidFill>
                  <a:srgbClr val="FF0000"/>
                </a:solidFill>
              </a:rPr>
              <a:t>durumundaeksik</a:t>
            </a:r>
            <a:r>
              <a:rPr lang="tr-TR" b="1" dirty="0" smtClean="0">
                <a:solidFill>
                  <a:srgbClr val="FF0000"/>
                </a:solidFill>
              </a:rPr>
              <a:t> </a:t>
            </a:r>
            <a:r>
              <a:rPr lang="tr-TR" b="1" dirty="0">
                <a:solidFill>
                  <a:srgbClr val="FF0000"/>
                </a:solidFill>
              </a:rPr>
              <a:t>veya fazla tüketime ilişkin hesaplama </a:t>
            </a:r>
            <a:r>
              <a:rPr lang="tr-TR" b="1" dirty="0" err="1" smtClean="0">
                <a:solidFill>
                  <a:srgbClr val="FF0000"/>
                </a:solidFill>
              </a:rPr>
              <a:t>yapılabilinir</a:t>
            </a:r>
            <a:r>
              <a:rPr lang="tr-TR" b="1" dirty="0" smtClean="0">
                <a:solidFill>
                  <a:srgbClr val="FF0000"/>
                </a:solidFill>
              </a:rPr>
              <a:t>.</a:t>
            </a:r>
          </a:p>
          <a:p>
            <a:endParaRPr lang="tr-TR" sz="2300" b="1" dirty="0" smtClean="0"/>
          </a:p>
          <a:p>
            <a:endParaRPr lang="tr-TR" sz="2300" b="1" dirty="0" smtClean="0"/>
          </a:p>
        </p:txBody>
      </p:sp>
    </p:spTree>
    <p:extLst>
      <p:ext uri="{BB962C8B-B14F-4D97-AF65-F5344CB8AC3E}">
        <p14:creationId xmlns:p14="http://schemas.microsoft.com/office/powerpoint/2010/main" val="173534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485243" y="178994"/>
            <a:ext cx="8215370" cy="707886"/>
          </a:xfrm>
          <a:prstGeom prst="rect">
            <a:avLst/>
          </a:prstGeom>
          <a:noFill/>
        </p:spPr>
        <p:txBody>
          <a:bodyPr wrap="square" rtlCol="0">
            <a:spAutoFit/>
          </a:bodyPr>
          <a:lstStyle/>
          <a:p>
            <a:r>
              <a:rPr lang="tr-TR" sz="4000" b="1" dirty="0" smtClean="0"/>
              <a:t>                  </a:t>
            </a:r>
          </a:p>
        </p:txBody>
      </p:sp>
      <p:sp>
        <p:nvSpPr>
          <p:cNvPr id="8" name="7 Metin kutusu"/>
          <p:cNvSpPr txBox="1"/>
          <p:nvPr/>
        </p:nvSpPr>
        <p:spPr>
          <a:xfrm>
            <a:off x="0" y="54198"/>
            <a:ext cx="9185857" cy="3170099"/>
          </a:xfrm>
          <a:prstGeom prst="rect">
            <a:avLst/>
          </a:prstGeom>
          <a:noFill/>
        </p:spPr>
        <p:txBody>
          <a:bodyPr wrap="square" rtlCol="0">
            <a:spAutoFit/>
          </a:bodyPr>
          <a:lstStyle/>
          <a:p>
            <a:r>
              <a:rPr lang="tr-TR" sz="2300" b="1" dirty="0"/>
              <a:t>v)Sadece gerekli hallerde sayacın sökülmesini sağlamak </a:t>
            </a:r>
            <a:r>
              <a:rPr lang="tr-TR" sz="2300" b="1" dirty="0" smtClean="0"/>
              <a:t>neden önemlidir?</a:t>
            </a:r>
            <a:endParaRPr lang="tr-TR" sz="2300" b="1" dirty="0"/>
          </a:p>
          <a:p>
            <a:endParaRPr lang="tr-TR" sz="2300" b="1" dirty="0"/>
          </a:p>
          <a:p>
            <a:endParaRPr lang="tr-TR" b="1" dirty="0" smtClean="0"/>
          </a:p>
          <a:p>
            <a:r>
              <a:rPr lang="tr-TR" b="1" dirty="0" smtClean="0"/>
              <a:t>Saha kontrollerinin belirli bir sistematik dışında yapılıyor oluşu şikayet unsuru olan sayaçların %40 oranında gereksiz yere sökülmesine sebep olmakta ve bazı durumlarda endeksli olan bu sayaçların kaybolma risklerini beraberinde getirmektedir.</a:t>
            </a:r>
            <a:endParaRPr lang="tr-TR" b="1" dirty="0"/>
          </a:p>
          <a:p>
            <a:endParaRPr lang="tr-TR" b="1" dirty="0" smtClean="0">
              <a:solidFill>
                <a:srgbClr val="FF0000"/>
              </a:solidFill>
            </a:endParaRPr>
          </a:p>
          <a:p>
            <a:r>
              <a:rPr lang="tr-TR" b="1" dirty="0" smtClean="0">
                <a:solidFill>
                  <a:srgbClr val="FF0000"/>
                </a:solidFill>
              </a:rPr>
              <a:t> </a:t>
            </a:r>
          </a:p>
          <a:p>
            <a:endParaRPr lang="tr-TR" sz="2300" b="1" dirty="0" smtClean="0"/>
          </a:p>
          <a:p>
            <a:endParaRPr lang="tr-TR" sz="2300" b="1"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708920"/>
            <a:ext cx="4564056" cy="271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482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67238" y="0"/>
            <a:ext cx="9525" cy="42900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567238" y="-18021300"/>
            <a:ext cx="9525" cy="42900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0" y="0"/>
            <a:ext cx="9185857" cy="6858000"/>
          </a:xfrm>
          <a:prstGeom prst="rect">
            <a:avLst/>
          </a:prstGeom>
          <a:noFill/>
          <a:ln w="9525">
            <a:noFill/>
            <a:miter lim="800000"/>
            <a:headEnd/>
            <a:tailEnd/>
          </a:ln>
          <a:effectLst/>
        </p:spPr>
      </p:pic>
      <p:sp>
        <p:nvSpPr>
          <p:cNvPr id="7" name="6 Metin kutusu"/>
          <p:cNvSpPr txBox="1"/>
          <p:nvPr/>
        </p:nvSpPr>
        <p:spPr>
          <a:xfrm>
            <a:off x="5857884" y="1071546"/>
            <a:ext cx="184731" cy="523220"/>
          </a:xfrm>
          <a:prstGeom prst="rect">
            <a:avLst/>
          </a:prstGeom>
          <a:noFill/>
        </p:spPr>
        <p:txBody>
          <a:bodyPr wrap="none" rtlCol="0">
            <a:spAutoFit/>
          </a:bodyPr>
          <a:lstStyle/>
          <a:p>
            <a:endParaRPr lang="tr-TR" sz="2800" dirty="0"/>
          </a:p>
        </p:txBody>
      </p:sp>
      <p:sp>
        <p:nvSpPr>
          <p:cNvPr id="10" name="7 Metin kutusu"/>
          <p:cNvSpPr txBox="1"/>
          <p:nvPr/>
        </p:nvSpPr>
        <p:spPr>
          <a:xfrm>
            <a:off x="107504" y="181830"/>
            <a:ext cx="8640960" cy="2677656"/>
          </a:xfrm>
          <a:prstGeom prst="rect">
            <a:avLst/>
          </a:prstGeom>
          <a:noFill/>
        </p:spPr>
        <p:txBody>
          <a:bodyPr wrap="square" rtlCol="0">
            <a:spAutoFit/>
          </a:bodyPr>
          <a:lstStyle/>
          <a:p>
            <a:r>
              <a:rPr lang="tr-TR" sz="2400" b="1" dirty="0" smtClean="0">
                <a:solidFill>
                  <a:schemeClr val="accent1">
                    <a:lumMod val="50000"/>
                  </a:schemeClr>
                </a:solidFill>
              </a:rPr>
              <a:t>Bazı Örnek Rapor Görüntüleri </a:t>
            </a:r>
          </a:p>
          <a:p>
            <a:endParaRPr lang="tr-TR" sz="2400" b="1" dirty="0" smtClean="0">
              <a:solidFill>
                <a:schemeClr val="accent1">
                  <a:lumMod val="50000"/>
                </a:schemeClr>
              </a:solidFill>
            </a:endParaRPr>
          </a:p>
          <a:p>
            <a:r>
              <a:rPr lang="tr-TR" sz="2400" b="1" dirty="0" smtClean="0">
                <a:solidFill>
                  <a:schemeClr val="accent1">
                    <a:lumMod val="50000"/>
                  </a:schemeClr>
                </a:solidFill>
              </a:rPr>
              <a:t>Gövde kapak açık ikazı.</a:t>
            </a:r>
          </a:p>
          <a:p>
            <a:endParaRPr lang="tr-TR" sz="2400" b="1" dirty="0" smtClean="0"/>
          </a:p>
          <a:p>
            <a:r>
              <a:rPr lang="tr-TR" sz="2400" b="1" dirty="0" smtClean="0">
                <a:solidFill>
                  <a:schemeClr val="bg2">
                    <a:lumMod val="10000"/>
                  </a:schemeClr>
                </a:solidFill>
              </a:rPr>
              <a:t>Gövde </a:t>
            </a:r>
            <a:r>
              <a:rPr lang="tr-TR" sz="2400" b="1" dirty="0">
                <a:solidFill>
                  <a:schemeClr val="bg2">
                    <a:lumMod val="10000"/>
                  </a:schemeClr>
                </a:solidFill>
              </a:rPr>
              <a:t>kapak açık ikazı sayacın </a:t>
            </a:r>
            <a:r>
              <a:rPr lang="tr-TR" sz="2400" b="1" dirty="0" smtClean="0">
                <a:solidFill>
                  <a:schemeClr val="bg2">
                    <a:lumMod val="10000"/>
                  </a:schemeClr>
                </a:solidFill>
              </a:rPr>
              <a:t>sanayi bakanlığı mührü kırılıp ölçü devresine müdahale edildiğini gösterir . Bu sayaç sökülerek mutlaka laboratuvara gönderilmelidir . </a:t>
            </a:r>
            <a:endParaRPr lang="tr-TR" sz="4000" b="1" dirty="0" smtClean="0"/>
          </a:p>
        </p:txBody>
      </p:sp>
      <p:pic>
        <p:nvPicPr>
          <p:cNvPr id="4" name="Resim 3"/>
          <p:cNvPicPr>
            <a:picLocks noChangeAspect="1"/>
          </p:cNvPicPr>
          <p:nvPr/>
        </p:nvPicPr>
        <p:blipFill>
          <a:blip r:embed="rId4"/>
          <a:stretch>
            <a:fillRect/>
          </a:stretch>
        </p:blipFill>
        <p:spPr>
          <a:xfrm>
            <a:off x="1979712" y="3688986"/>
            <a:ext cx="5452177" cy="1584176"/>
          </a:xfrm>
          <a:prstGeom prst="rect">
            <a:avLst/>
          </a:prstGeom>
        </p:spPr>
      </p:pic>
    </p:spTree>
    <p:extLst>
      <p:ext uri="{BB962C8B-B14F-4D97-AF65-F5344CB8AC3E}">
        <p14:creationId xmlns:p14="http://schemas.microsoft.com/office/powerpoint/2010/main" val="245444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4866</TotalTime>
  <Words>758</Words>
  <Application>Microsoft Office PowerPoint</Application>
  <PresentationFormat>Ekran Gösterisi (4:3)</PresentationFormat>
  <Paragraphs>78</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Rega Bilgisayar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Ari TOROSOĞLU</cp:lastModifiedBy>
  <cp:revision>292</cp:revision>
  <cp:lastPrinted>2017-11-07T14:53:57Z</cp:lastPrinted>
  <dcterms:created xsi:type="dcterms:W3CDTF">2015-12-18T14:32:09Z</dcterms:created>
  <dcterms:modified xsi:type="dcterms:W3CDTF">2018-11-21T15:08:46Z</dcterms:modified>
</cp:coreProperties>
</file>