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8"/>
  </p:notesMasterIdLst>
  <p:sldIdLst>
    <p:sldId id="379" r:id="rId3"/>
    <p:sldId id="289" r:id="rId4"/>
    <p:sldId id="369" r:id="rId5"/>
    <p:sldId id="406" r:id="rId6"/>
    <p:sldId id="407" r:id="rId7"/>
    <p:sldId id="390" r:id="rId8"/>
    <p:sldId id="381" r:id="rId9"/>
    <p:sldId id="408" r:id="rId10"/>
    <p:sldId id="409" r:id="rId11"/>
    <p:sldId id="410" r:id="rId12"/>
    <p:sldId id="411" r:id="rId13"/>
    <p:sldId id="412" r:id="rId14"/>
    <p:sldId id="413" r:id="rId15"/>
    <p:sldId id="414" r:id="rId16"/>
    <p:sldId id="319" r:id="rId17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404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uksel Sise" initials="YS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EFE"/>
    <a:srgbClr val="478AB5"/>
    <a:srgbClr val="A5DDF3"/>
    <a:srgbClr val="60C5E4"/>
    <a:srgbClr val="46BAEB"/>
    <a:srgbClr val="47B2EA"/>
    <a:srgbClr val="002060"/>
    <a:srgbClr val="41B13C"/>
    <a:srgbClr val="004B00"/>
    <a:srgbClr val="C5C6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757" autoAdjust="0"/>
    <p:restoredTop sz="93826" autoAdjust="0"/>
  </p:normalViewPr>
  <p:slideViewPr>
    <p:cSldViewPr snapToGrid="0" showGuides="1">
      <p:cViewPr>
        <p:scale>
          <a:sx n="90" d="100"/>
          <a:sy n="90" d="100"/>
        </p:scale>
        <p:origin x="672" y="1016"/>
      </p:cViewPr>
      <p:guideLst>
        <p:guide orient="horz" pos="2115"/>
        <p:guide pos="404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F40AD7-2A47-4B63-A946-3E927A9A0740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A2AC2F7-C5D3-4C44-89C7-5A23FF5D142E}">
      <dgm:prSet phldrT="[Text]"/>
      <dgm:spPr/>
      <dgm:t>
        <a:bodyPr/>
        <a:lstStyle/>
        <a:p>
          <a:r>
            <a:rPr lang="en-US" b="1" dirty="0"/>
            <a:t>Summary of the Current Situation</a:t>
          </a:r>
        </a:p>
      </dgm:t>
    </dgm:pt>
    <dgm:pt modelId="{42025DD2-F895-41BB-8C41-9DADDD37164E}" type="parTrans" cxnId="{DB47116E-6E7D-402E-9290-425E25B531D0}">
      <dgm:prSet/>
      <dgm:spPr/>
      <dgm:t>
        <a:bodyPr/>
        <a:lstStyle/>
        <a:p>
          <a:endParaRPr lang="en-US"/>
        </a:p>
      </dgm:t>
    </dgm:pt>
    <dgm:pt modelId="{9B37C186-D085-4AB5-8E2A-1E1B7E2E3853}" type="sibTrans" cxnId="{DB47116E-6E7D-402E-9290-425E25B531D0}">
      <dgm:prSet/>
      <dgm:spPr/>
      <dgm:t>
        <a:bodyPr/>
        <a:lstStyle/>
        <a:p>
          <a:endParaRPr lang="en-US"/>
        </a:p>
      </dgm:t>
    </dgm:pt>
    <dgm:pt modelId="{7D9E5E7D-9FD7-432D-BAF0-95FDCA1B12D7}">
      <dgm:prSet/>
      <dgm:spPr/>
      <dgm:t>
        <a:bodyPr/>
        <a:lstStyle/>
        <a:p>
          <a:r>
            <a:rPr lang="en-US" b="1" dirty="0"/>
            <a:t>Intended Status </a:t>
          </a:r>
          <a:endParaRPr lang="tr-TR" b="1" dirty="0"/>
        </a:p>
      </dgm:t>
    </dgm:pt>
    <dgm:pt modelId="{CB1C7990-610F-4D70-A704-9554AB025107}" type="parTrans" cxnId="{1A66A5B1-C423-4221-83A4-5EBF8DE0FC12}">
      <dgm:prSet/>
      <dgm:spPr/>
      <dgm:t>
        <a:bodyPr/>
        <a:lstStyle/>
        <a:p>
          <a:endParaRPr lang="en-US"/>
        </a:p>
      </dgm:t>
    </dgm:pt>
    <dgm:pt modelId="{1E4D6883-9D57-4B8F-BECE-7A7C7706AAD5}" type="sibTrans" cxnId="{1A66A5B1-C423-4221-83A4-5EBF8DE0FC12}">
      <dgm:prSet/>
      <dgm:spPr/>
      <dgm:t>
        <a:bodyPr/>
        <a:lstStyle/>
        <a:p>
          <a:endParaRPr lang="en-US"/>
        </a:p>
      </dgm:t>
    </dgm:pt>
    <dgm:pt modelId="{F95F17BE-597B-438F-8E2A-6B0A18676FFB}">
      <dgm:prSet/>
      <dgm:spPr/>
      <dgm:t>
        <a:bodyPr/>
        <a:lstStyle/>
        <a:p>
          <a:r>
            <a:rPr lang="en-US" b="1" dirty="0"/>
            <a:t>Purpose of Us</a:t>
          </a:r>
          <a:r>
            <a:rPr lang="tr-TR" b="1" dirty="0" err="1"/>
            <a:t>ing</a:t>
          </a:r>
          <a:r>
            <a:rPr lang="tr-TR" b="1" dirty="0"/>
            <a:t> </a:t>
          </a:r>
          <a:r>
            <a:rPr lang="en-US" b="1" dirty="0"/>
            <a:t>Prepaid Meters</a:t>
          </a:r>
          <a:endParaRPr lang="tr-TR" b="1" dirty="0"/>
        </a:p>
      </dgm:t>
    </dgm:pt>
    <dgm:pt modelId="{4C4A334F-537F-413D-8AFE-3EDE148551FF}" type="parTrans" cxnId="{4635660A-BB73-43B2-A215-9B8276225E5C}">
      <dgm:prSet/>
      <dgm:spPr/>
      <dgm:t>
        <a:bodyPr/>
        <a:lstStyle/>
        <a:p>
          <a:endParaRPr lang="en-US"/>
        </a:p>
      </dgm:t>
    </dgm:pt>
    <dgm:pt modelId="{0E741C94-2A76-44C0-B189-B8C9C9C7AF2F}" type="sibTrans" cxnId="{4635660A-BB73-43B2-A215-9B8276225E5C}">
      <dgm:prSet/>
      <dgm:spPr/>
      <dgm:t>
        <a:bodyPr/>
        <a:lstStyle/>
        <a:p>
          <a:endParaRPr lang="en-US"/>
        </a:p>
      </dgm:t>
    </dgm:pt>
    <dgm:pt modelId="{94F0FDD0-6E8D-44AF-8074-CE17B892C8F8}">
      <dgm:prSet/>
      <dgm:spPr/>
      <dgm:t>
        <a:bodyPr/>
        <a:lstStyle/>
        <a:p>
          <a:r>
            <a:rPr lang="en-US" b="1" dirty="0"/>
            <a:t>Works To Be Made </a:t>
          </a:r>
          <a:endParaRPr lang="tr-TR" b="1" dirty="0"/>
        </a:p>
      </dgm:t>
    </dgm:pt>
    <dgm:pt modelId="{4878673B-25A7-4DB2-AE9B-27A59A356781}" type="parTrans" cxnId="{445D2DEF-246A-418A-824E-7B512A14EC37}">
      <dgm:prSet/>
      <dgm:spPr/>
      <dgm:t>
        <a:bodyPr/>
        <a:lstStyle/>
        <a:p>
          <a:endParaRPr lang="en-US"/>
        </a:p>
      </dgm:t>
    </dgm:pt>
    <dgm:pt modelId="{5294840B-4BEF-44F8-95E8-6B9F0F7B1B74}" type="sibTrans" cxnId="{445D2DEF-246A-418A-824E-7B512A14EC37}">
      <dgm:prSet/>
      <dgm:spPr/>
      <dgm:t>
        <a:bodyPr/>
        <a:lstStyle/>
        <a:p>
          <a:endParaRPr lang="en-US"/>
        </a:p>
      </dgm:t>
    </dgm:pt>
    <dgm:pt modelId="{7B72344D-27BB-4811-8E64-56BCA48DE0AE}">
      <dgm:prSet/>
      <dgm:spPr/>
      <dgm:t>
        <a:bodyPr/>
        <a:lstStyle/>
        <a:p>
          <a:r>
            <a:rPr lang="en-US" b="1" dirty="0"/>
            <a:t>Project Technical Details</a:t>
          </a:r>
          <a:endParaRPr lang="tr-TR" b="1" dirty="0"/>
        </a:p>
      </dgm:t>
    </dgm:pt>
    <dgm:pt modelId="{E9AB9D99-7566-4A2C-A992-0AAB0C0182E1}" type="sibTrans" cxnId="{CE45F4E0-8D1E-4D2E-9207-BACC886E6581}">
      <dgm:prSet/>
      <dgm:spPr/>
      <dgm:t>
        <a:bodyPr/>
        <a:lstStyle/>
        <a:p>
          <a:endParaRPr lang="tr-TR"/>
        </a:p>
      </dgm:t>
    </dgm:pt>
    <dgm:pt modelId="{A1204C49-984A-416A-AE0B-F538E2CA5E02}" type="parTrans" cxnId="{CE45F4E0-8D1E-4D2E-9207-BACC886E6581}">
      <dgm:prSet/>
      <dgm:spPr/>
      <dgm:t>
        <a:bodyPr/>
        <a:lstStyle/>
        <a:p>
          <a:endParaRPr lang="tr-TR"/>
        </a:p>
      </dgm:t>
    </dgm:pt>
    <dgm:pt modelId="{CC0060D5-22A5-4FB5-8A14-1E473EFF20EC}" type="pres">
      <dgm:prSet presAssocID="{27F40AD7-2A47-4B63-A946-3E927A9A0740}" presName="Name0" presStyleCnt="0">
        <dgm:presLayoutVars>
          <dgm:chMax val="7"/>
          <dgm:chPref val="7"/>
          <dgm:dir/>
        </dgm:presLayoutVars>
      </dgm:prSet>
      <dgm:spPr/>
    </dgm:pt>
    <dgm:pt modelId="{C702B69F-021A-42D4-A7DE-7E5772948891}" type="pres">
      <dgm:prSet presAssocID="{27F40AD7-2A47-4B63-A946-3E927A9A0740}" presName="Name1" presStyleCnt="0"/>
      <dgm:spPr/>
    </dgm:pt>
    <dgm:pt modelId="{B514DD50-5374-4607-8DCD-9A87689C06F5}" type="pres">
      <dgm:prSet presAssocID="{27F40AD7-2A47-4B63-A946-3E927A9A0740}" presName="cycle" presStyleCnt="0"/>
      <dgm:spPr/>
    </dgm:pt>
    <dgm:pt modelId="{737E530A-74BB-4A55-BD52-F924CE922901}" type="pres">
      <dgm:prSet presAssocID="{27F40AD7-2A47-4B63-A946-3E927A9A0740}" presName="srcNode" presStyleLbl="node1" presStyleIdx="0" presStyleCnt="5"/>
      <dgm:spPr/>
    </dgm:pt>
    <dgm:pt modelId="{6516BE4C-B4DB-4353-8809-0EF6346D10D6}" type="pres">
      <dgm:prSet presAssocID="{27F40AD7-2A47-4B63-A946-3E927A9A0740}" presName="conn" presStyleLbl="parChTrans1D2" presStyleIdx="0" presStyleCnt="1"/>
      <dgm:spPr/>
    </dgm:pt>
    <dgm:pt modelId="{44E530E5-C429-4252-866E-EE2B286AF6C1}" type="pres">
      <dgm:prSet presAssocID="{27F40AD7-2A47-4B63-A946-3E927A9A0740}" presName="extraNode" presStyleLbl="node1" presStyleIdx="0" presStyleCnt="5"/>
      <dgm:spPr/>
    </dgm:pt>
    <dgm:pt modelId="{C33DC31C-36DD-424C-B7C6-3796B0909AF4}" type="pres">
      <dgm:prSet presAssocID="{27F40AD7-2A47-4B63-A946-3E927A9A0740}" presName="dstNode" presStyleLbl="node1" presStyleIdx="0" presStyleCnt="5"/>
      <dgm:spPr/>
    </dgm:pt>
    <dgm:pt modelId="{3C6FE250-6950-43FA-AAA5-E5D4356067FD}" type="pres">
      <dgm:prSet presAssocID="{7A2AC2F7-C5D3-4C44-89C7-5A23FF5D142E}" presName="text_1" presStyleLbl="node1" presStyleIdx="0" presStyleCnt="5">
        <dgm:presLayoutVars>
          <dgm:bulletEnabled val="1"/>
        </dgm:presLayoutVars>
      </dgm:prSet>
      <dgm:spPr/>
    </dgm:pt>
    <dgm:pt modelId="{E0406FA0-811E-41F7-BA0F-6C0E2F0ED59F}" type="pres">
      <dgm:prSet presAssocID="{7A2AC2F7-C5D3-4C44-89C7-5A23FF5D142E}" presName="accent_1" presStyleCnt="0"/>
      <dgm:spPr/>
    </dgm:pt>
    <dgm:pt modelId="{E364D3C3-00F9-44E5-827A-4A57D828ECEE}" type="pres">
      <dgm:prSet presAssocID="{7A2AC2F7-C5D3-4C44-89C7-5A23FF5D142E}" presName="accentRepeatNode" presStyleLbl="solidFgAcc1" presStyleIdx="0" presStyleCnt="5"/>
      <dgm:spPr/>
    </dgm:pt>
    <dgm:pt modelId="{48C98290-625C-4048-B4A9-4B885FE351D5}" type="pres">
      <dgm:prSet presAssocID="{7D9E5E7D-9FD7-432D-BAF0-95FDCA1B12D7}" presName="text_2" presStyleLbl="node1" presStyleIdx="1" presStyleCnt="5">
        <dgm:presLayoutVars>
          <dgm:bulletEnabled val="1"/>
        </dgm:presLayoutVars>
      </dgm:prSet>
      <dgm:spPr/>
    </dgm:pt>
    <dgm:pt modelId="{524BD883-68C9-4E53-8DA9-9719593B3E83}" type="pres">
      <dgm:prSet presAssocID="{7D9E5E7D-9FD7-432D-BAF0-95FDCA1B12D7}" presName="accent_2" presStyleCnt="0"/>
      <dgm:spPr/>
    </dgm:pt>
    <dgm:pt modelId="{21941EE6-573B-4AD7-A688-76C0A630AB83}" type="pres">
      <dgm:prSet presAssocID="{7D9E5E7D-9FD7-432D-BAF0-95FDCA1B12D7}" presName="accentRepeatNode" presStyleLbl="solidFgAcc1" presStyleIdx="1" presStyleCnt="5"/>
      <dgm:spPr/>
    </dgm:pt>
    <dgm:pt modelId="{1CEF5804-902E-41EE-BA17-DC33C54DFE2D}" type="pres">
      <dgm:prSet presAssocID="{F95F17BE-597B-438F-8E2A-6B0A18676FFB}" presName="text_3" presStyleLbl="node1" presStyleIdx="2" presStyleCnt="5">
        <dgm:presLayoutVars>
          <dgm:bulletEnabled val="1"/>
        </dgm:presLayoutVars>
      </dgm:prSet>
      <dgm:spPr/>
    </dgm:pt>
    <dgm:pt modelId="{036A5A28-94BD-4736-B5AC-B7EA4E5BBEBA}" type="pres">
      <dgm:prSet presAssocID="{F95F17BE-597B-438F-8E2A-6B0A18676FFB}" presName="accent_3" presStyleCnt="0"/>
      <dgm:spPr/>
    </dgm:pt>
    <dgm:pt modelId="{04C622F6-EF6A-4EDE-BEFC-4E55BDB725A5}" type="pres">
      <dgm:prSet presAssocID="{F95F17BE-597B-438F-8E2A-6B0A18676FFB}" presName="accentRepeatNode" presStyleLbl="solidFgAcc1" presStyleIdx="2" presStyleCnt="5"/>
      <dgm:spPr/>
    </dgm:pt>
    <dgm:pt modelId="{63CBA59C-75DA-4623-BD85-75F07C697C00}" type="pres">
      <dgm:prSet presAssocID="{94F0FDD0-6E8D-44AF-8074-CE17B892C8F8}" presName="text_4" presStyleLbl="node1" presStyleIdx="3" presStyleCnt="5">
        <dgm:presLayoutVars>
          <dgm:bulletEnabled val="1"/>
        </dgm:presLayoutVars>
      </dgm:prSet>
      <dgm:spPr/>
    </dgm:pt>
    <dgm:pt modelId="{D8B4A79D-7947-44E7-AE61-9395947EF833}" type="pres">
      <dgm:prSet presAssocID="{94F0FDD0-6E8D-44AF-8074-CE17B892C8F8}" presName="accent_4" presStyleCnt="0"/>
      <dgm:spPr/>
    </dgm:pt>
    <dgm:pt modelId="{76F954E2-CA37-4EDD-9F1C-E392D0C5BF87}" type="pres">
      <dgm:prSet presAssocID="{94F0FDD0-6E8D-44AF-8074-CE17B892C8F8}" presName="accentRepeatNode" presStyleLbl="solidFgAcc1" presStyleIdx="3" presStyleCnt="5"/>
      <dgm:spPr/>
    </dgm:pt>
    <dgm:pt modelId="{2B0609CF-8EF1-4C4A-B187-CA310A0EC429}" type="pres">
      <dgm:prSet presAssocID="{7B72344D-27BB-4811-8E64-56BCA48DE0AE}" presName="text_5" presStyleLbl="node1" presStyleIdx="4" presStyleCnt="5">
        <dgm:presLayoutVars>
          <dgm:bulletEnabled val="1"/>
        </dgm:presLayoutVars>
      </dgm:prSet>
      <dgm:spPr/>
    </dgm:pt>
    <dgm:pt modelId="{F25E9AF7-F84E-4AF2-B8F7-D5F8A9816DC7}" type="pres">
      <dgm:prSet presAssocID="{7B72344D-27BB-4811-8E64-56BCA48DE0AE}" presName="accent_5" presStyleCnt="0"/>
      <dgm:spPr/>
    </dgm:pt>
    <dgm:pt modelId="{649FDA59-1AD7-41BD-97D4-D8F3E77D4A5A}" type="pres">
      <dgm:prSet presAssocID="{7B72344D-27BB-4811-8E64-56BCA48DE0AE}" presName="accentRepeatNode" presStyleLbl="solidFgAcc1" presStyleIdx="4" presStyleCnt="5"/>
      <dgm:spPr/>
    </dgm:pt>
  </dgm:ptLst>
  <dgm:cxnLst>
    <dgm:cxn modelId="{071B0307-6BD5-43EC-A7A6-FAE91938FF1F}" type="presOf" srcId="{9B37C186-D085-4AB5-8E2A-1E1B7E2E3853}" destId="{6516BE4C-B4DB-4353-8809-0EF6346D10D6}" srcOrd="0" destOrd="0" presId="urn:microsoft.com/office/officeart/2008/layout/VerticalCurvedList"/>
    <dgm:cxn modelId="{4635660A-BB73-43B2-A215-9B8276225E5C}" srcId="{27F40AD7-2A47-4B63-A946-3E927A9A0740}" destId="{F95F17BE-597B-438F-8E2A-6B0A18676FFB}" srcOrd="2" destOrd="0" parTransId="{4C4A334F-537F-413D-8AFE-3EDE148551FF}" sibTransId="{0E741C94-2A76-44C0-B189-B8C9C9C7AF2F}"/>
    <dgm:cxn modelId="{51768713-B3E2-4FD2-A203-1330E61D6100}" type="presOf" srcId="{27F40AD7-2A47-4B63-A946-3E927A9A0740}" destId="{CC0060D5-22A5-4FB5-8A14-1E473EFF20EC}" srcOrd="0" destOrd="0" presId="urn:microsoft.com/office/officeart/2008/layout/VerticalCurvedList"/>
    <dgm:cxn modelId="{2FE45030-CC4F-4189-9260-6373E26B6092}" type="presOf" srcId="{7B72344D-27BB-4811-8E64-56BCA48DE0AE}" destId="{2B0609CF-8EF1-4C4A-B187-CA310A0EC429}" srcOrd="0" destOrd="0" presId="urn:microsoft.com/office/officeart/2008/layout/VerticalCurvedList"/>
    <dgm:cxn modelId="{DB47116E-6E7D-402E-9290-425E25B531D0}" srcId="{27F40AD7-2A47-4B63-A946-3E927A9A0740}" destId="{7A2AC2F7-C5D3-4C44-89C7-5A23FF5D142E}" srcOrd="0" destOrd="0" parTransId="{42025DD2-F895-41BB-8C41-9DADDD37164E}" sibTransId="{9B37C186-D085-4AB5-8E2A-1E1B7E2E3853}"/>
    <dgm:cxn modelId="{F83176A8-3FFA-46BE-BB8F-1FEFF94DD956}" type="presOf" srcId="{94F0FDD0-6E8D-44AF-8074-CE17B892C8F8}" destId="{63CBA59C-75DA-4623-BD85-75F07C697C00}" srcOrd="0" destOrd="0" presId="urn:microsoft.com/office/officeart/2008/layout/VerticalCurvedList"/>
    <dgm:cxn modelId="{B7D90BAD-DB62-4943-90D6-3E0F57F67C41}" type="presOf" srcId="{7A2AC2F7-C5D3-4C44-89C7-5A23FF5D142E}" destId="{3C6FE250-6950-43FA-AAA5-E5D4356067FD}" srcOrd="0" destOrd="0" presId="urn:microsoft.com/office/officeart/2008/layout/VerticalCurvedList"/>
    <dgm:cxn modelId="{1A66A5B1-C423-4221-83A4-5EBF8DE0FC12}" srcId="{27F40AD7-2A47-4B63-A946-3E927A9A0740}" destId="{7D9E5E7D-9FD7-432D-BAF0-95FDCA1B12D7}" srcOrd="1" destOrd="0" parTransId="{CB1C7990-610F-4D70-A704-9554AB025107}" sibTransId="{1E4D6883-9D57-4B8F-BECE-7A7C7706AAD5}"/>
    <dgm:cxn modelId="{EC71F1C9-D5F7-43CE-89A0-C92592468E4B}" type="presOf" srcId="{F95F17BE-597B-438F-8E2A-6B0A18676FFB}" destId="{1CEF5804-902E-41EE-BA17-DC33C54DFE2D}" srcOrd="0" destOrd="0" presId="urn:microsoft.com/office/officeart/2008/layout/VerticalCurvedList"/>
    <dgm:cxn modelId="{2E1CEBCA-170F-4AE5-AC08-B5DB28B48A4D}" type="presOf" srcId="{7D9E5E7D-9FD7-432D-BAF0-95FDCA1B12D7}" destId="{48C98290-625C-4048-B4A9-4B885FE351D5}" srcOrd="0" destOrd="0" presId="urn:microsoft.com/office/officeart/2008/layout/VerticalCurvedList"/>
    <dgm:cxn modelId="{CE45F4E0-8D1E-4D2E-9207-BACC886E6581}" srcId="{27F40AD7-2A47-4B63-A946-3E927A9A0740}" destId="{7B72344D-27BB-4811-8E64-56BCA48DE0AE}" srcOrd="4" destOrd="0" parTransId="{A1204C49-984A-416A-AE0B-F538E2CA5E02}" sibTransId="{E9AB9D99-7566-4A2C-A992-0AAB0C0182E1}"/>
    <dgm:cxn modelId="{445D2DEF-246A-418A-824E-7B512A14EC37}" srcId="{27F40AD7-2A47-4B63-A946-3E927A9A0740}" destId="{94F0FDD0-6E8D-44AF-8074-CE17B892C8F8}" srcOrd="3" destOrd="0" parTransId="{4878673B-25A7-4DB2-AE9B-27A59A356781}" sibTransId="{5294840B-4BEF-44F8-95E8-6B9F0F7B1B74}"/>
    <dgm:cxn modelId="{BA3B9ECE-5428-4559-8248-A29C838EC1EB}" type="presParOf" srcId="{CC0060D5-22A5-4FB5-8A14-1E473EFF20EC}" destId="{C702B69F-021A-42D4-A7DE-7E5772948891}" srcOrd="0" destOrd="0" presId="urn:microsoft.com/office/officeart/2008/layout/VerticalCurvedList"/>
    <dgm:cxn modelId="{1865C574-5257-4C13-BC18-DB1E12A3B5EE}" type="presParOf" srcId="{C702B69F-021A-42D4-A7DE-7E5772948891}" destId="{B514DD50-5374-4607-8DCD-9A87689C06F5}" srcOrd="0" destOrd="0" presId="urn:microsoft.com/office/officeart/2008/layout/VerticalCurvedList"/>
    <dgm:cxn modelId="{AFF9DE3C-C41D-4983-9EB2-F7890F1148C3}" type="presParOf" srcId="{B514DD50-5374-4607-8DCD-9A87689C06F5}" destId="{737E530A-74BB-4A55-BD52-F924CE922901}" srcOrd="0" destOrd="0" presId="urn:microsoft.com/office/officeart/2008/layout/VerticalCurvedList"/>
    <dgm:cxn modelId="{8ADD49B7-7EA9-4050-9F48-9EB058392EDA}" type="presParOf" srcId="{B514DD50-5374-4607-8DCD-9A87689C06F5}" destId="{6516BE4C-B4DB-4353-8809-0EF6346D10D6}" srcOrd="1" destOrd="0" presId="urn:microsoft.com/office/officeart/2008/layout/VerticalCurvedList"/>
    <dgm:cxn modelId="{9587F2E6-B071-420E-9786-69B10843C60C}" type="presParOf" srcId="{B514DD50-5374-4607-8DCD-9A87689C06F5}" destId="{44E530E5-C429-4252-866E-EE2B286AF6C1}" srcOrd="2" destOrd="0" presId="urn:microsoft.com/office/officeart/2008/layout/VerticalCurvedList"/>
    <dgm:cxn modelId="{22BCD26B-45C6-4495-9FF9-A02236C4B33B}" type="presParOf" srcId="{B514DD50-5374-4607-8DCD-9A87689C06F5}" destId="{C33DC31C-36DD-424C-B7C6-3796B0909AF4}" srcOrd="3" destOrd="0" presId="urn:microsoft.com/office/officeart/2008/layout/VerticalCurvedList"/>
    <dgm:cxn modelId="{F85E89B1-B972-4138-A1D3-8B05DF832719}" type="presParOf" srcId="{C702B69F-021A-42D4-A7DE-7E5772948891}" destId="{3C6FE250-6950-43FA-AAA5-E5D4356067FD}" srcOrd="1" destOrd="0" presId="urn:microsoft.com/office/officeart/2008/layout/VerticalCurvedList"/>
    <dgm:cxn modelId="{150F92BA-C09D-497B-9F48-A9316CE868CC}" type="presParOf" srcId="{C702B69F-021A-42D4-A7DE-7E5772948891}" destId="{E0406FA0-811E-41F7-BA0F-6C0E2F0ED59F}" srcOrd="2" destOrd="0" presId="urn:microsoft.com/office/officeart/2008/layout/VerticalCurvedList"/>
    <dgm:cxn modelId="{CDAE6260-2791-418D-9225-64E9BED87649}" type="presParOf" srcId="{E0406FA0-811E-41F7-BA0F-6C0E2F0ED59F}" destId="{E364D3C3-00F9-44E5-827A-4A57D828ECEE}" srcOrd="0" destOrd="0" presId="urn:microsoft.com/office/officeart/2008/layout/VerticalCurvedList"/>
    <dgm:cxn modelId="{3DE99AAA-736F-4FF1-B8FF-3C9D3DAD9467}" type="presParOf" srcId="{C702B69F-021A-42D4-A7DE-7E5772948891}" destId="{48C98290-625C-4048-B4A9-4B885FE351D5}" srcOrd="3" destOrd="0" presId="urn:microsoft.com/office/officeart/2008/layout/VerticalCurvedList"/>
    <dgm:cxn modelId="{6D1FCA23-9B73-4268-8126-6E0FA9858999}" type="presParOf" srcId="{C702B69F-021A-42D4-A7DE-7E5772948891}" destId="{524BD883-68C9-4E53-8DA9-9719593B3E83}" srcOrd="4" destOrd="0" presId="urn:microsoft.com/office/officeart/2008/layout/VerticalCurvedList"/>
    <dgm:cxn modelId="{24DA6AE6-E2CF-4AC1-A7E9-0B972529A247}" type="presParOf" srcId="{524BD883-68C9-4E53-8DA9-9719593B3E83}" destId="{21941EE6-573B-4AD7-A688-76C0A630AB83}" srcOrd="0" destOrd="0" presId="urn:microsoft.com/office/officeart/2008/layout/VerticalCurvedList"/>
    <dgm:cxn modelId="{0D450131-783F-42E9-888E-B4EE81F689AD}" type="presParOf" srcId="{C702B69F-021A-42D4-A7DE-7E5772948891}" destId="{1CEF5804-902E-41EE-BA17-DC33C54DFE2D}" srcOrd="5" destOrd="0" presId="urn:microsoft.com/office/officeart/2008/layout/VerticalCurvedList"/>
    <dgm:cxn modelId="{C7EE5548-07F7-47BD-92F9-DF2387229587}" type="presParOf" srcId="{C702B69F-021A-42D4-A7DE-7E5772948891}" destId="{036A5A28-94BD-4736-B5AC-B7EA4E5BBEBA}" srcOrd="6" destOrd="0" presId="urn:microsoft.com/office/officeart/2008/layout/VerticalCurvedList"/>
    <dgm:cxn modelId="{3B27586F-9467-4673-A165-2E37628244FE}" type="presParOf" srcId="{036A5A28-94BD-4736-B5AC-B7EA4E5BBEBA}" destId="{04C622F6-EF6A-4EDE-BEFC-4E55BDB725A5}" srcOrd="0" destOrd="0" presId="urn:microsoft.com/office/officeart/2008/layout/VerticalCurvedList"/>
    <dgm:cxn modelId="{5F5ADCA1-8E17-4AB6-AF6B-675AB73CAD2F}" type="presParOf" srcId="{C702B69F-021A-42D4-A7DE-7E5772948891}" destId="{63CBA59C-75DA-4623-BD85-75F07C697C00}" srcOrd="7" destOrd="0" presId="urn:microsoft.com/office/officeart/2008/layout/VerticalCurvedList"/>
    <dgm:cxn modelId="{3BDE03D4-8CBF-4E34-B71C-7BB169C923C8}" type="presParOf" srcId="{C702B69F-021A-42D4-A7DE-7E5772948891}" destId="{D8B4A79D-7947-44E7-AE61-9395947EF833}" srcOrd="8" destOrd="0" presId="urn:microsoft.com/office/officeart/2008/layout/VerticalCurvedList"/>
    <dgm:cxn modelId="{15E8CF05-65F0-4900-99C7-F386022071A4}" type="presParOf" srcId="{D8B4A79D-7947-44E7-AE61-9395947EF833}" destId="{76F954E2-CA37-4EDD-9F1C-E392D0C5BF87}" srcOrd="0" destOrd="0" presId="urn:microsoft.com/office/officeart/2008/layout/VerticalCurvedList"/>
    <dgm:cxn modelId="{1B11AB55-9DD4-415D-B9BE-7D762B2AD92D}" type="presParOf" srcId="{C702B69F-021A-42D4-A7DE-7E5772948891}" destId="{2B0609CF-8EF1-4C4A-B187-CA310A0EC429}" srcOrd="9" destOrd="0" presId="urn:microsoft.com/office/officeart/2008/layout/VerticalCurvedList"/>
    <dgm:cxn modelId="{2A93CEAB-F235-4E9E-BD41-A03D0EB11A14}" type="presParOf" srcId="{C702B69F-021A-42D4-A7DE-7E5772948891}" destId="{F25E9AF7-F84E-4AF2-B8F7-D5F8A9816DC7}" srcOrd="10" destOrd="0" presId="urn:microsoft.com/office/officeart/2008/layout/VerticalCurvedList"/>
    <dgm:cxn modelId="{9D9B6BE2-607D-4635-946F-116C4D6D366D}" type="presParOf" srcId="{F25E9AF7-F84E-4AF2-B8F7-D5F8A9816DC7}" destId="{649FDA59-1AD7-41BD-97D4-D8F3E77D4A5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16BE4C-B4DB-4353-8809-0EF6346D10D6}">
      <dsp:nvSpPr>
        <dsp:cNvPr id="0" name=""/>
        <dsp:cNvSpPr/>
      </dsp:nvSpPr>
      <dsp:spPr>
        <a:xfrm>
          <a:off x="-5868665" y="-898139"/>
          <a:ext cx="6986627" cy="6986627"/>
        </a:xfrm>
        <a:prstGeom prst="blockArc">
          <a:avLst>
            <a:gd name="adj1" fmla="val 18900000"/>
            <a:gd name="adj2" fmla="val 2700000"/>
            <a:gd name="adj3" fmla="val 309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6FE250-6950-43FA-AAA5-E5D4356067FD}">
      <dsp:nvSpPr>
        <dsp:cNvPr id="0" name=""/>
        <dsp:cNvSpPr/>
      </dsp:nvSpPr>
      <dsp:spPr>
        <a:xfrm>
          <a:off x="488619" y="324292"/>
          <a:ext cx="6326884" cy="6490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5145" tIns="73660" rIns="73660" bIns="7366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kern="1200" dirty="0"/>
            <a:t>Summary of the Current Situation</a:t>
          </a:r>
        </a:p>
      </dsp:txBody>
      <dsp:txXfrm>
        <a:off x="488619" y="324292"/>
        <a:ext cx="6326884" cy="649001"/>
      </dsp:txXfrm>
    </dsp:sp>
    <dsp:sp modelId="{E364D3C3-00F9-44E5-827A-4A57D828ECEE}">
      <dsp:nvSpPr>
        <dsp:cNvPr id="0" name=""/>
        <dsp:cNvSpPr/>
      </dsp:nvSpPr>
      <dsp:spPr>
        <a:xfrm>
          <a:off x="82993" y="243167"/>
          <a:ext cx="811251" cy="81125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C98290-625C-4048-B4A9-4B885FE351D5}">
      <dsp:nvSpPr>
        <dsp:cNvPr id="0" name=""/>
        <dsp:cNvSpPr/>
      </dsp:nvSpPr>
      <dsp:spPr>
        <a:xfrm>
          <a:off x="953674" y="1297483"/>
          <a:ext cx="5861829" cy="6490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5145" tIns="73660" rIns="73660" bIns="7366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kern="1200" dirty="0"/>
            <a:t>Intended Status </a:t>
          </a:r>
          <a:endParaRPr lang="tr-TR" sz="2900" b="1" kern="1200" dirty="0"/>
        </a:p>
      </dsp:txBody>
      <dsp:txXfrm>
        <a:off x="953674" y="1297483"/>
        <a:ext cx="5861829" cy="649001"/>
      </dsp:txXfrm>
    </dsp:sp>
    <dsp:sp modelId="{21941EE6-573B-4AD7-A688-76C0A630AB83}">
      <dsp:nvSpPr>
        <dsp:cNvPr id="0" name=""/>
        <dsp:cNvSpPr/>
      </dsp:nvSpPr>
      <dsp:spPr>
        <a:xfrm>
          <a:off x="548049" y="1216358"/>
          <a:ext cx="811251" cy="81125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EF5804-902E-41EE-BA17-DC33C54DFE2D}">
      <dsp:nvSpPr>
        <dsp:cNvPr id="0" name=""/>
        <dsp:cNvSpPr/>
      </dsp:nvSpPr>
      <dsp:spPr>
        <a:xfrm>
          <a:off x="1096409" y="2270673"/>
          <a:ext cx="5719094" cy="6490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5145" tIns="73660" rIns="73660" bIns="7366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kern="1200" dirty="0"/>
            <a:t>Purpose of Us</a:t>
          </a:r>
          <a:r>
            <a:rPr lang="tr-TR" sz="2900" b="1" kern="1200" dirty="0" err="1"/>
            <a:t>ing</a:t>
          </a:r>
          <a:r>
            <a:rPr lang="tr-TR" sz="2900" b="1" kern="1200" dirty="0"/>
            <a:t> </a:t>
          </a:r>
          <a:r>
            <a:rPr lang="en-US" sz="2900" b="1" kern="1200" dirty="0"/>
            <a:t>Prepaid Meters</a:t>
          </a:r>
          <a:endParaRPr lang="tr-TR" sz="2900" b="1" kern="1200" dirty="0"/>
        </a:p>
      </dsp:txBody>
      <dsp:txXfrm>
        <a:off x="1096409" y="2270673"/>
        <a:ext cx="5719094" cy="649001"/>
      </dsp:txXfrm>
    </dsp:sp>
    <dsp:sp modelId="{04C622F6-EF6A-4EDE-BEFC-4E55BDB725A5}">
      <dsp:nvSpPr>
        <dsp:cNvPr id="0" name=""/>
        <dsp:cNvSpPr/>
      </dsp:nvSpPr>
      <dsp:spPr>
        <a:xfrm>
          <a:off x="690783" y="2189548"/>
          <a:ext cx="811251" cy="81125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CBA59C-75DA-4623-BD85-75F07C697C00}">
      <dsp:nvSpPr>
        <dsp:cNvPr id="0" name=""/>
        <dsp:cNvSpPr/>
      </dsp:nvSpPr>
      <dsp:spPr>
        <a:xfrm>
          <a:off x="953674" y="3243863"/>
          <a:ext cx="5861829" cy="6490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5145" tIns="73660" rIns="73660" bIns="7366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kern="1200" dirty="0"/>
            <a:t>Works To Be Made </a:t>
          </a:r>
          <a:endParaRPr lang="tr-TR" sz="2900" b="1" kern="1200" dirty="0"/>
        </a:p>
      </dsp:txBody>
      <dsp:txXfrm>
        <a:off x="953674" y="3243863"/>
        <a:ext cx="5861829" cy="649001"/>
      </dsp:txXfrm>
    </dsp:sp>
    <dsp:sp modelId="{76F954E2-CA37-4EDD-9F1C-E392D0C5BF87}">
      <dsp:nvSpPr>
        <dsp:cNvPr id="0" name=""/>
        <dsp:cNvSpPr/>
      </dsp:nvSpPr>
      <dsp:spPr>
        <a:xfrm>
          <a:off x="548049" y="3162738"/>
          <a:ext cx="811251" cy="81125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0609CF-8EF1-4C4A-B187-CA310A0EC429}">
      <dsp:nvSpPr>
        <dsp:cNvPr id="0" name=""/>
        <dsp:cNvSpPr/>
      </dsp:nvSpPr>
      <dsp:spPr>
        <a:xfrm>
          <a:off x="488619" y="4217053"/>
          <a:ext cx="6326884" cy="6490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5145" tIns="73660" rIns="73660" bIns="7366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kern="1200" dirty="0"/>
            <a:t>Project Technical Details</a:t>
          </a:r>
          <a:endParaRPr lang="tr-TR" sz="2900" b="1" kern="1200" dirty="0"/>
        </a:p>
      </dsp:txBody>
      <dsp:txXfrm>
        <a:off x="488619" y="4217053"/>
        <a:ext cx="6326884" cy="649001"/>
      </dsp:txXfrm>
    </dsp:sp>
    <dsp:sp modelId="{649FDA59-1AD7-41BD-97D4-D8F3E77D4A5A}">
      <dsp:nvSpPr>
        <dsp:cNvPr id="0" name=""/>
        <dsp:cNvSpPr/>
      </dsp:nvSpPr>
      <dsp:spPr>
        <a:xfrm>
          <a:off x="82993" y="4135928"/>
          <a:ext cx="811251" cy="81125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46E9AF-2F35-4259-9A1A-7F73DB2146BE}" type="datetimeFigureOut">
              <a:rPr lang="tr-TR" smtClean="0"/>
              <a:t>10.09.2020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42E77E-0038-4099-9294-4C6F723077F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76334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2E77E-0038-4099-9294-4C6F723077F5}" type="slidenum">
              <a:rPr lang="tr-TR" smtClean="0">
                <a:solidFill>
                  <a:prstClr val="black"/>
                </a:solidFill>
              </a:rPr>
              <a:pPr/>
              <a:t>1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5503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2E77E-0038-4099-9294-4C6F723077F5}" type="slidenum">
              <a:rPr lang="tr-TR" smtClean="0">
                <a:solidFill>
                  <a:prstClr val="black"/>
                </a:solidFill>
              </a:rPr>
              <a:pPr/>
              <a:t>10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8919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2E77E-0038-4099-9294-4C6F723077F5}" type="slidenum">
              <a:rPr lang="tr-TR" smtClean="0">
                <a:solidFill>
                  <a:prstClr val="black"/>
                </a:solidFill>
              </a:rPr>
              <a:pPr/>
              <a:t>11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8919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2E77E-0038-4099-9294-4C6F723077F5}" type="slidenum">
              <a:rPr lang="tr-TR" smtClean="0">
                <a:solidFill>
                  <a:prstClr val="black"/>
                </a:solidFill>
              </a:rPr>
              <a:pPr/>
              <a:t>12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8919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2E77E-0038-4099-9294-4C6F723077F5}" type="slidenum">
              <a:rPr lang="tr-TR" smtClean="0">
                <a:solidFill>
                  <a:prstClr val="black"/>
                </a:solidFill>
              </a:rPr>
              <a:pPr/>
              <a:t>13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8919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2E77E-0038-4099-9294-4C6F723077F5}" type="slidenum">
              <a:rPr lang="tr-TR" smtClean="0">
                <a:solidFill>
                  <a:prstClr val="black"/>
                </a:solidFill>
              </a:rPr>
              <a:pPr/>
              <a:t>14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8919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2E77E-0038-4099-9294-4C6F723077F5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725503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2E77E-0038-4099-9294-4C6F723077F5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338919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2E77E-0038-4099-9294-4C6F723077F5}" type="slidenum">
              <a:rPr lang="tr-TR" smtClean="0">
                <a:solidFill>
                  <a:prstClr val="black"/>
                </a:solidFill>
              </a:rPr>
              <a:pPr/>
              <a:t>4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8919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2E77E-0038-4099-9294-4C6F723077F5}" type="slidenum">
              <a:rPr lang="tr-TR" smtClean="0">
                <a:solidFill>
                  <a:prstClr val="black"/>
                </a:solidFill>
              </a:rPr>
              <a:pPr/>
              <a:t>5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8919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2E77E-0038-4099-9294-4C6F723077F5}" type="slidenum">
              <a:rPr lang="tr-TR" smtClean="0">
                <a:solidFill>
                  <a:prstClr val="black"/>
                </a:solidFill>
              </a:rPr>
              <a:pPr/>
              <a:t>6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8919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2E77E-0038-4099-9294-4C6F723077F5}" type="slidenum">
              <a:rPr lang="tr-TR" smtClean="0">
                <a:solidFill>
                  <a:prstClr val="black"/>
                </a:solidFill>
              </a:rPr>
              <a:pPr/>
              <a:t>7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8919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2E77E-0038-4099-9294-4C6F723077F5}" type="slidenum">
              <a:rPr lang="tr-TR" smtClean="0">
                <a:solidFill>
                  <a:prstClr val="black"/>
                </a:solidFill>
              </a:rPr>
              <a:pPr/>
              <a:t>8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8919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2E77E-0038-4099-9294-4C6F723077F5}" type="slidenum">
              <a:rPr lang="tr-TR" smtClean="0">
                <a:solidFill>
                  <a:prstClr val="black"/>
                </a:solidFill>
              </a:rPr>
              <a:pPr/>
              <a:t>9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8919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69379-F518-4197-97A9-8E02605CEDDB}" type="datetimeFigureOut">
              <a:rPr lang="tr-TR" smtClean="0"/>
              <a:t>10.09.2020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D0CCC-B3B0-44F6-8021-8BD09F1BBC9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45667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69379-F518-4197-97A9-8E02605CEDDB}" type="datetimeFigureOut">
              <a:rPr lang="tr-TR" smtClean="0"/>
              <a:t>10.09.2020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D0CCC-B3B0-44F6-8021-8BD09F1BBC9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98715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69379-F518-4197-97A9-8E02605CEDDB}" type="datetimeFigureOut">
              <a:rPr lang="tr-TR" smtClean="0"/>
              <a:t>10.09.2020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D0CCC-B3B0-44F6-8021-8BD09F1BBC9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780135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69379-F518-4197-97A9-8E02605CEDD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10.09.2020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D0CCC-B3B0-44F6-8021-8BD09F1BBC9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9863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69379-F518-4197-97A9-8E02605CEDD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10.09.2020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D0CCC-B3B0-44F6-8021-8BD09F1BBC9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3981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69379-F518-4197-97A9-8E02605CEDD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10.09.2020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D0CCC-B3B0-44F6-8021-8BD09F1BBC9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2379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69379-F518-4197-97A9-8E02605CEDD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10.09.2020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D0CCC-B3B0-44F6-8021-8BD09F1BBC9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3246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69379-F518-4197-97A9-8E02605CEDD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10.09.2020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D0CCC-B3B0-44F6-8021-8BD09F1BBC9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8676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69379-F518-4197-97A9-8E02605CEDD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10.09.2020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D0CCC-B3B0-44F6-8021-8BD09F1BBC9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1819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69379-F518-4197-97A9-8E02605CEDD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10.09.2020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D0CCC-B3B0-44F6-8021-8BD09F1BBC9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9341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69379-F518-4197-97A9-8E02605CEDD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10.09.2020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D0CCC-B3B0-44F6-8021-8BD09F1BBC9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740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69379-F518-4197-97A9-8E02605CEDDB}" type="datetimeFigureOut">
              <a:rPr lang="tr-TR" smtClean="0"/>
              <a:t>10.09.2020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D0CCC-B3B0-44F6-8021-8BD09F1BBC9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708348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69379-F518-4197-97A9-8E02605CEDD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10.09.2020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D0CCC-B3B0-44F6-8021-8BD09F1BBC9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6133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69379-F518-4197-97A9-8E02605CEDD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10.09.2020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D0CCC-B3B0-44F6-8021-8BD09F1BBC9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9741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69379-F518-4197-97A9-8E02605CEDD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10.09.2020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D0CCC-B3B0-44F6-8021-8BD09F1BBC9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192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69379-F518-4197-97A9-8E02605CEDDB}" type="datetimeFigureOut">
              <a:rPr lang="tr-TR" smtClean="0"/>
              <a:t>10.09.2020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D0CCC-B3B0-44F6-8021-8BD09F1BBC9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68734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69379-F518-4197-97A9-8E02605CEDDB}" type="datetimeFigureOut">
              <a:rPr lang="tr-TR" smtClean="0"/>
              <a:t>10.09.2020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D0CCC-B3B0-44F6-8021-8BD09F1BBC9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42142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69379-F518-4197-97A9-8E02605CEDDB}" type="datetimeFigureOut">
              <a:rPr lang="tr-TR" smtClean="0"/>
              <a:t>10.09.2020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D0CCC-B3B0-44F6-8021-8BD09F1BBC9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35886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69379-F518-4197-97A9-8E02605CEDDB}" type="datetimeFigureOut">
              <a:rPr lang="tr-TR" smtClean="0"/>
              <a:t>10.09.2020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D0CCC-B3B0-44F6-8021-8BD09F1BBC9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65079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69379-F518-4197-97A9-8E02605CEDDB}" type="datetimeFigureOut">
              <a:rPr lang="tr-TR" smtClean="0"/>
              <a:t>10.09.2020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D0CCC-B3B0-44F6-8021-8BD09F1BBC9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01039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69379-F518-4197-97A9-8E02605CEDDB}" type="datetimeFigureOut">
              <a:rPr lang="tr-TR" smtClean="0"/>
              <a:t>10.09.2020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D0CCC-B3B0-44F6-8021-8BD09F1BBC9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29201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69379-F518-4197-97A9-8E02605CEDDB}" type="datetimeFigureOut">
              <a:rPr lang="tr-TR" smtClean="0"/>
              <a:t>10.09.2020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D0CCC-B3B0-44F6-8021-8BD09F1BBC9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71825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69379-F518-4197-97A9-8E02605CEDDB}" type="datetimeFigureOut">
              <a:rPr lang="tr-TR" smtClean="0"/>
              <a:t>10.09.2020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2D0CCC-B3B0-44F6-8021-8BD09F1BBC9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79524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69379-F518-4197-97A9-8E02605CEDD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10.09.2020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2D0CCC-B3B0-44F6-8021-8BD09F1BBC9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164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75399CC-DEA7-AB4F-9D52-385AD40217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48" y="0"/>
            <a:ext cx="12160704" cy="6858000"/>
          </a:xfrm>
          <a:prstGeom prst="rect">
            <a:avLst/>
          </a:prstGeom>
        </p:spPr>
      </p:pic>
      <p:sp>
        <p:nvSpPr>
          <p:cNvPr id="2" name="Metin kutusu 1"/>
          <p:cNvSpPr txBox="1"/>
          <p:nvPr/>
        </p:nvSpPr>
        <p:spPr>
          <a:xfrm>
            <a:off x="5214936" y="61908"/>
            <a:ext cx="5843589" cy="226215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n-US" sz="100" b="1" dirty="0">
              <a:solidFill>
                <a:srgbClr val="478AB5"/>
              </a:solidFill>
              <a:highlight>
                <a:srgbClr val="FEFEFE"/>
              </a:highlight>
            </a:endParaRPr>
          </a:p>
          <a:p>
            <a:pPr algn="ctr"/>
            <a:r>
              <a:rPr lang="en-US" sz="4500" b="1" dirty="0">
                <a:solidFill>
                  <a:srgbClr val="478AB5"/>
                </a:solidFill>
                <a:highlight>
                  <a:srgbClr val="FEFEFE"/>
                </a:highlight>
              </a:rPr>
              <a:t>Prepayment Type </a:t>
            </a:r>
            <a:r>
              <a:rPr lang="en-US" sz="4500" b="1" dirty="0" err="1">
                <a:solidFill>
                  <a:srgbClr val="478AB5"/>
                </a:solidFill>
                <a:highlight>
                  <a:srgbClr val="FEFEFE"/>
                </a:highlight>
              </a:rPr>
              <a:t>Electricty</a:t>
            </a:r>
            <a:r>
              <a:rPr lang="en-US" sz="4500" b="1" dirty="0">
                <a:solidFill>
                  <a:srgbClr val="478AB5"/>
                </a:solidFill>
                <a:highlight>
                  <a:srgbClr val="FEFEFE"/>
                </a:highlight>
              </a:rPr>
              <a:t> Meters</a:t>
            </a:r>
          </a:p>
          <a:p>
            <a:pPr algn="ctr"/>
            <a:r>
              <a:rPr lang="en-US" dirty="0" err="1">
                <a:solidFill>
                  <a:srgbClr val="478AB5"/>
                </a:solidFill>
                <a:highlight>
                  <a:srgbClr val="FEFEFE"/>
                </a:highlight>
              </a:rPr>
              <a:t>www.en.referanssayac.com.tr</a:t>
            </a:r>
            <a:r>
              <a:rPr lang="tr-TR" sz="4500" b="1" dirty="0">
                <a:solidFill>
                  <a:srgbClr val="478AB5"/>
                </a:solidFill>
                <a:highlight>
                  <a:srgbClr val="FEFEFE"/>
                </a:highlight>
              </a:rPr>
              <a:t>                              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7738" y="6043613"/>
            <a:ext cx="214312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24833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4610098" y="973715"/>
            <a:ext cx="758190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sz="2000" b="1" dirty="0">
              <a:solidFill>
                <a:srgbClr val="478AB5"/>
              </a:solidFill>
            </a:endParaRPr>
          </a:p>
          <a:p>
            <a:endParaRPr lang="tr-TR" dirty="0">
              <a:solidFill>
                <a:prstClr val="black"/>
              </a:solidFill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3566481" y="1176481"/>
            <a:ext cx="862551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</a:rPr>
              <a:t>*Regulations	: Compatible with international requirement (To be mutually  agreed )    </a:t>
            </a:r>
          </a:p>
          <a:p>
            <a:endParaRPr lang="en-US" sz="1600" dirty="0">
              <a:solidFill>
                <a:srgbClr val="0070C0"/>
              </a:solidFill>
            </a:endParaRPr>
          </a:p>
          <a:p>
            <a:r>
              <a:rPr lang="en-US" sz="1600" dirty="0">
                <a:solidFill>
                  <a:srgbClr val="0070C0"/>
                </a:solidFill>
              </a:rPr>
              <a:t>*Technology	: Contactless communication is provided through the </a:t>
            </a:r>
            <a:r>
              <a:rPr lang="en-US" sz="1600" dirty="0" err="1">
                <a:solidFill>
                  <a:srgbClr val="0070C0"/>
                </a:solidFill>
              </a:rPr>
              <a:t>Mifare</a:t>
            </a:r>
            <a:r>
              <a:rPr lang="en-US" sz="1600" dirty="0">
                <a:solidFill>
                  <a:srgbClr val="0070C0"/>
                </a:solidFill>
              </a:rPr>
              <a:t> / RFID technology </a:t>
            </a:r>
          </a:p>
          <a:p>
            <a:endParaRPr lang="en-US" sz="1600" dirty="0">
              <a:solidFill>
                <a:srgbClr val="0070C0"/>
              </a:solidFill>
            </a:endParaRPr>
          </a:p>
          <a:p>
            <a:r>
              <a:rPr lang="en-US" sz="1600" dirty="0">
                <a:solidFill>
                  <a:srgbClr val="0070C0"/>
                </a:solidFill>
              </a:rPr>
              <a:t>*</a:t>
            </a:r>
            <a:r>
              <a:rPr lang="en-US" sz="1600" dirty="0" err="1">
                <a:solidFill>
                  <a:srgbClr val="0070C0"/>
                </a:solidFill>
              </a:rPr>
              <a:t>RFField</a:t>
            </a:r>
            <a:r>
              <a:rPr lang="en-US" sz="1600" dirty="0">
                <a:solidFill>
                  <a:srgbClr val="0070C0"/>
                </a:solidFill>
              </a:rPr>
              <a:t> Detection 	: Automatic or push button activation ( Optional )</a:t>
            </a:r>
          </a:p>
          <a:p>
            <a:endParaRPr lang="en-US" sz="1600" dirty="0">
              <a:solidFill>
                <a:srgbClr val="0070C0"/>
              </a:solidFill>
            </a:endParaRPr>
          </a:p>
          <a:p>
            <a:r>
              <a:rPr lang="en-US" sz="1600" dirty="0">
                <a:solidFill>
                  <a:srgbClr val="0070C0"/>
                </a:solidFill>
              </a:rPr>
              <a:t>*Alarm Circuit	: Cancelable acoustic alarm circuit</a:t>
            </a:r>
          </a:p>
          <a:p>
            <a:endParaRPr lang="en-US" sz="1600" dirty="0">
              <a:solidFill>
                <a:srgbClr val="0070C0"/>
              </a:solidFill>
            </a:endParaRPr>
          </a:p>
          <a:p>
            <a:r>
              <a:rPr lang="en-US" sz="1600" dirty="0">
                <a:solidFill>
                  <a:srgbClr val="0070C0"/>
                </a:solidFill>
              </a:rPr>
              <a:t>*Contour back-up	: Available (Optional)</a:t>
            </a:r>
          </a:p>
          <a:p>
            <a:endParaRPr lang="en-US" sz="1600" dirty="0">
              <a:solidFill>
                <a:srgbClr val="0070C0"/>
              </a:solidFill>
            </a:endParaRPr>
          </a:p>
          <a:p>
            <a:r>
              <a:rPr lang="en-US" sz="1600" dirty="0">
                <a:solidFill>
                  <a:srgbClr val="0070C0"/>
                </a:solidFill>
              </a:rPr>
              <a:t>*Compatibility	: Since it is possible to write to the desired sectors, more than one application                      </a:t>
            </a:r>
          </a:p>
          <a:p>
            <a:r>
              <a:rPr lang="en-US" sz="1600" dirty="0">
                <a:solidFill>
                  <a:srgbClr val="0070C0"/>
                </a:solidFill>
              </a:rPr>
              <a:t>  		   can be run at the same time with the same card.</a:t>
            </a:r>
          </a:p>
          <a:p>
            <a:endParaRPr lang="en-US" sz="1600" dirty="0">
              <a:solidFill>
                <a:srgbClr val="0070C0"/>
              </a:solidFill>
            </a:endParaRPr>
          </a:p>
          <a:p>
            <a:r>
              <a:rPr lang="en-US" sz="1600" dirty="0">
                <a:solidFill>
                  <a:srgbClr val="0070C0"/>
                </a:solidFill>
              </a:rPr>
              <a:t>*Credit		: Cutting the counter at the desired time periods with the possibility of credit is </a:t>
            </a:r>
          </a:p>
          <a:p>
            <a:r>
              <a:rPr lang="en-US" sz="1600" dirty="0">
                <a:solidFill>
                  <a:srgbClr val="0070C0"/>
                </a:solidFill>
              </a:rPr>
              <a:t>  		   provided.</a:t>
            </a:r>
          </a:p>
          <a:p>
            <a:endParaRPr lang="en-US" sz="1600" dirty="0">
              <a:solidFill>
                <a:srgbClr val="0070C0"/>
              </a:solidFill>
            </a:endParaRPr>
          </a:p>
          <a:p>
            <a:r>
              <a:rPr lang="en-US" sz="1600" dirty="0">
                <a:solidFill>
                  <a:srgbClr val="0070C0"/>
                </a:solidFill>
              </a:rPr>
              <a:t>*Easy to use           	: Easy installation and easy to use feature by means of an Accounting </a:t>
            </a:r>
          </a:p>
          <a:p>
            <a:r>
              <a:rPr lang="en-US" sz="1600" dirty="0">
                <a:solidFill>
                  <a:srgbClr val="0070C0"/>
                </a:solidFill>
              </a:rPr>
              <a:t>                                          Program (Optional) </a:t>
            </a:r>
          </a:p>
          <a:p>
            <a:endParaRPr lang="en-US" sz="1600" dirty="0">
              <a:solidFill>
                <a:prstClr val="black"/>
              </a:solidFill>
            </a:endParaRPr>
          </a:p>
          <a:p>
            <a:endParaRPr lang="en-US" sz="1600" dirty="0">
              <a:solidFill>
                <a:prstClr val="black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8874" y="6119813"/>
            <a:ext cx="214312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44" y="2200276"/>
            <a:ext cx="3368837" cy="2693553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Paralelkenar 12"/>
          <p:cNvSpPr/>
          <p:nvPr/>
        </p:nvSpPr>
        <p:spPr>
          <a:xfrm>
            <a:off x="323519" y="271208"/>
            <a:ext cx="7789968" cy="661127"/>
          </a:xfrm>
          <a:prstGeom prst="parallelogram">
            <a:avLst/>
          </a:prstGeom>
          <a:solidFill>
            <a:srgbClr val="41B13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14" name="Paralelkenar 13"/>
          <p:cNvSpPr/>
          <p:nvPr/>
        </p:nvSpPr>
        <p:spPr>
          <a:xfrm>
            <a:off x="137078" y="253981"/>
            <a:ext cx="7742162" cy="678354"/>
          </a:xfrm>
          <a:prstGeom prst="parallelogram">
            <a:avLst/>
          </a:prstGeom>
          <a:solidFill>
            <a:srgbClr val="2A3E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15" name="Metin kutusu 14"/>
          <p:cNvSpPr txBox="1"/>
          <p:nvPr/>
        </p:nvSpPr>
        <p:spPr>
          <a:xfrm>
            <a:off x="366784" y="318669"/>
            <a:ext cx="7512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0"/>
              </a:spcBef>
            </a:pPr>
            <a:r>
              <a:rPr lang="tr-TR" sz="3200" b="1" dirty="0">
                <a:solidFill>
                  <a:srgbClr val="E7E6E6"/>
                </a:solidFill>
              </a:rPr>
              <a:t>5. </a:t>
            </a:r>
            <a:r>
              <a:rPr lang="en-US" sz="3200" b="1" dirty="0">
                <a:solidFill>
                  <a:schemeClr val="bg1"/>
                </a:solidFill>
              </a:rPr>
              <a:t>Project Technical Details</a:t>
            </a:r>
            <a:r>
              <a:rPr lang="tr-TR" sz="3200" b="1" dirty="0">
                <a:solidFill>
                  <a:schemeClr val="bg1"/>
                </a:solidFill>
              </a:rPr>
              <a:t> ( Three </a:t>
            </a:r>
            <a:r>
              <a:rPr lang="tr-TR" sz="3200" b="1" dirty="0" err="1">
                <a:solidFill>
                  <a:schemeClr val="bg1"/>
                </a:solidFill>
              </a:rPr>
              <a:t>Phase</a:t>
            </a:r>
            <a:r>
              <a:rPr lang="tr-TR" sz="3200" b="1" dirty="0">
                <a:solidFill>
                  <a:schemeClr val="bg1"/>
                </a:solidFill>
              </a:rPr>
              <a:t> )</a:t>
            </a:r>
          </a:p>
        </p:txBody>
      </p:sp>
    </p:spTree>
    <p:extLst>
      <p:ext uri="{BB962C8B-B14F-4D97-AF65-F5344CB8AC3E}">
        <p14:creationId xmlns:p14="http://schemas.microsoft.com/office/powerpoint/2010/main" val="847123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grpId="0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20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1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  <p:bldP spid="13" grpId="0" animBg="1"/>
          <p:bldP spid="14" grpId="0" animBg="1"/>
          <p:bldP spid="1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  <p:bldP spid="13" grpId="0" animBg="1"/>
          <p:bldP spid="14" grpId="0" animBg="1"/>
          <p:bldP spid="15" grpId="0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4610098" y="973715"/>
            <a:ext cx="758190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sz="2000" b="1" dirty="0">
              <a:solidFill>
                <a:srgbClr val="478AB5"/>
              </a:solidFill>
            </a:endParaRPr>
          </a:p>
          <a:p>
            <a:endParaRPr lang="tr-TR" dirty="0">
              <a:solidFill>
                <a:prstClr val="black"/>
              </a:solidFill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3743325" y="1176481"/>
            <a:ext cx="844867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</a:rPr>
              <a:t>*Model Name	: REF.TM.01(Three Phase ) </a:t>
            </a:r>
          </a:p>
          <a:p>
            <a:endParaRPr lang="en-US" sz="1600" dirty="0">
              <a:solidFill>
                <a:srgbClr val="0070C0"/>
              </a:solidFill>
            </a:endParaRPr>
          </a:p>
          <a:p>
            <a:r>
              <a:rPr lang="en-US" sz="1600" dirty="0">
                <a:solidFill>
                  <a:srgbClr val="0070C0"/>
                </a:solidFill>
              </a:rPr>
              <a:t>*Meter </a:t>
            </a:r>
            <a:r>
              <a:rPr lang="en-US" sz="1600" dirty="0" err="1">
                <a:solidFill>
                  <a:srgbClr val="0070C0"/>
                </a:solidFill>
              </a:rPr>
              <a:t>Defination</a:t>
            </a:r>
            <a:r>
              <a:rPr lang="en-US" sz="1600" dirty="0">
                <a:solidFill>
                  <a:srgbClr val="0070C0"/>
                </a:solidFill>
              </a:rPr>
              <a:t>	: 3 Phase , 4 Wires , 4 Tariffs , </a:t>
            </a:r>
            <a:r>
              <a:rPr lang="en-US" sz="1600" dirty="0" err="1">
                <a:solidFill>
                  <a:srgbClr val="0070C0"/>
                </a:solidFill>
              </a:rPr>
              <a:t>Demantmetered</a:t>
            </a:r>
            <a:r>
              <a:rPr lang="en-US" sz="1600" dirty="0">
                <a:solidFill>
                  <a:srgbClr val="0070C0"/>
                </a:solidFill>
              </a:rPr>
              <a:t> , Outdoor , Prepayment Meter</a:t>
            </a:r>
          </a:p>
          <a:p>
            <a:endParaRPr lang="en-US" sz="1600" dirty="0">
              <a:solidFill>
                <a:srgbClr val="0070C0"/>
              </a:solidFill>
            </a:endParaRPr>
          </a:p>
          <a:p>
            <a:r>
              <a:rPr lang="en-US" sz="1600" dirty="0">
                <a:solidFill>
                  <a:srgbClr val="0070C0"/>
                </a:solidFill>
              </a:rPr>
              <a:t>*Accuracy Class	: Mode B ( Class 1 )</a:t>
            </a:r>
          </a:p>
          <a:p>
            <a:endParaRPr lang="en-US" sz="1600" dirty="0">
              <a:solidFill>
                <a:srgbClr val="0070C0"/>
              </a:solidFill>
            </a:endParaRPr>
          </a:p>
          <a:p>
            <a:r>
              <a:rPr lang="en-US" sz="1600" dirty="0">
                <a:solidFill>
                  <a:srgbClr val="0070C0"/>
                </a:solidFill>
              </a:rPr>
              <a:t>*</a:t>
            </a:r>
            <a:r>
              <a:rPr lang="en-US" sz="1600" dirty="0" err="1">
                <a:solidFill>
                  <a:srgbClr val="0070C0"/>
                </a:solidFill>
              </a:rPr>
              <a:t>Referance</a:t>
            </a:r>
            <a:r>
              <a:rPr lang="en-US" sz="1600" dirty="0">
                <a:solidFill>
                  <a:srgbClr val="0070C0"/>
                </a:solidFill>
              </a:rPr>
              <a:t> Voltage	: 3x230/400V ( </a:t>
            </a:r>
            <a:r>
              <a:rPr lang="en-US" sz="1600" dirty="0" err="1">
                <a:solidFill>
                  <a:srgbClr val="0070C0"/>
                </a:solidFill>
              </a:rPr>
              <a:t>Compitable</a:t>
            </a:r>
            <a:r>
              <a:rPr lang="en-US" sz="1600" dirty="0">
                <a:solidFill>
                  <a:srgbClr val="0070C0"/>
                </a:solidFill>
              </a:rPr>
              <a:t> 3x240 / 400V )</a:t>
            </a:r>
          </a:p>
          <a:p>
            <a:endParaRPr lang="en-US" sz="1600" dirty="0">
              <a:solidFill>
                <a:srgbClr val="0070C0"/>
              </a:solidFill>
            </a:endParaRPr>
          </a:p>
          <a:p>
            <a:r>
              <a:rPr lang="en-US" sz="1600" dirty="0">
                <a:solidFill>
                  <a:srgbClr val="0070C0"/>
                </a:solidFill>
              </a:rPr>
              <a:t>*Wide </a:t>
            </a:r>
            <a:r>
              <a:rPr lang="en-US" sz="1600" dirty="0" err="1">
                <a:solidFill>
                  <a:srgbClr val="0070C0"/>
                </a:solidFill>
              </a:rPr>
              <a:t>InputVoltage</a:t>
            </a:r>
            <a:r>
              <a:rPr lang="en-US" sz="1600" dirty="0">
                <a:solidFill>
                  <a:srgbClr val="0070C0"/>
                </a:solidFill>
              </a:rPr>
              <a:t>    : 120V(Minimum) – 300V(</a:t>
            </a:r>
            <a:r>
              <a:rPr lang="en-US" sz="1600" dirty="0" err="1">
                <a:solidFill>
                  <a:srgbClr val="0070C0"/>
                </a:solidFill>
              </a:rPr>
              <a:t>Maksimum</a:t>
            </a:r>
            <a:r>
              <a:rPr lang="en-US" sz="1600" dirty="0">
                <a:solidFill>
                  <a:srgbClr val="0070C0"/>
                </a:solidFill>
              </a:rPr>
              <a:t>) ( Phase To </a:t>
            </a:r>
            <a:r>
              <a:rPr lang="en-US" sz="1600" dirty="0" err="1">
                <a:solidFill>
                  <a:srgbClr val="0070C0"/>
                </a:solidFill>
              </a:rPr>
              <a:t>Notr</a:t>
            </a:r>
            <a:r>
              <a:rPr lang="en-US" sz="1600" dirty="0">
                <a:solidFill>
                  <a:srgbClr val="0070C0"/>
                </a:solidFill>
              </a:rPr>
              <a:t> )</a:t>
            </a:r>
          </a:p>
          <a:p>
            <a:endParaRPr lang="en-US" sz="1600" dirty="0">
              <a:solidFill>
                <a:srgbClr val="0070C0"/>
              </a:solidFill>
            </a:endParaRPr>
          </a:p>
          <a:p>
            <a:r>
              <a:rPr lang="en-US" sz="1600" dirty="0">
                <a:solidFill>
                  <a:srgbClr val="0070C0"/>
                </a:solidFill>
              </a:rPr>
              <a:t>*Frequency          	: 50Hz</a:t>
            </a:r>
          </a:p>
          <a:p>
            <a:r>
              <a:rPr lang="en-US" sz="1600" dirty="0">
                <a:solidFill>
                  <a:srgbClr val="0070C0"/>
                </a:solidFill>
              </a:rPr>
              <a:t> </a:t>
            </a:r>
          </a:p>
          <a:p>
            <a:r>
              <a:rPr lang="en-US" sz="1600" dirty="0">
                <a:solidFill>
                  <a:srgbClr val="0070C0"/>
                </a:solidFill>
              </a:rPr>
              <a:t>*Take Off Current	: 20mA ( 5A / 200 in </a:t>
            </a:r>
            <a:r>
              <a:rPr lang="en-US" sz="1600" dirty="0" err="1">
                <a:solidFill>
                  <a:srgbClr val="0070C0"/>
                </a:solidFill>
              </a:rPr>
              <a:t>standart</a:t>
            </a:r>
            <a:r>
              <a:rPr lang="en-US" sz="1600" dirty="0">
                <a:solidFill>
                  <a:srgbClr val="0070C0"/>
                </a:solidFill>
              </a:rPr>
              <a:t> ) </a:t>
            </a:r>
          </a:p>
          <a:p>
            <a:endParaRPr lang="en-US" sz="1600" dirty="0">
              <a:solidFill>
                <a:srgbClr val="0070C0"/>
              </a:solidFill>
            </a:endParaRPr>
          </a:p>
          <a:p>
            <a:r>
              <a:rPr lang="en-US" sz="1600" dirty="0">
                <a:solidFill>
                  <a:srgbClr val="0070C0"/>
                </a:solidFill>
              </a:rPr>
              <a:t>*Minimum Current  	: 250mA</a:t>
            </a:r>
          </a:p>
          <a:p>
            <a:endParaRPr lang="en-US" sz="1600" dirty="0">
              <a:solidFill>
                <a:srgbClr val="0070C0"/>
              </a:solidFill>
            </a:endParaRPr>
          </a:p>
          <a:p>
            <a:r>
              <a:rPr lang="en-US" sz="1600" dirty="0">
                <a:solidFill>
                  <a:srgbClr val="0070C0"/>
                </a:solidFill>
              </a:rPr>
              <a:t>*</a:t>
            </a:r>
            <a:r>
              <a:rPr lang="en-US" sz="1600" dirty="0" err="1">
                <a:solidFill>
                  <a:srgbClr val="0070C0"/>
                </a:solidFill>
              </a:rPr>
              <a:t>Referance</a:t>
            </a:r>
            <a:r>
              <a:rPr lang="en-US" sz="1600" dirty="0">
                <a:solidFill>
                  <a:srgbClr val="0070C0"/>
                </a:solidFill>
              </a:rPr>
              <a:t> Current     : 5A</a:t>
            </a:r>
          </a:p>
          <a:p>
            <a:r>
              <a:rPr lang="en-US" sz="1600" dirty="0">
                <a:solidFill>
                  <a:srgbClr val="0070C0"/>
                </a:solidFill>
              </a:rPr>
              <a:t> </a:t>
            </a:r>
          </a:p>
          <a:p>
            <a:r>
              <a:rPr lang="en-US" sz="1600" dirty="0">
                <a:solidFill>
                  <a:srgbClr val="0070C0"/>
                </a:solidFill>
              </a:rPr>
              <a:t>*</a:t>
            </a:r>
            <a:r>
              <a:rPr lang="en-US" sz="1600" dirty="0" err="1">
                <a:solidFill>
                  <a:srgbClr val="0070C0"/>
                </a:solidFill>
              </a:rPr>
              <a:t>Maksimum</a:t>
            </a:r>
            <a:r>
              <a:rPr lang="en-US" sz="1600" dirty="0">
                <a:solidFill>
                  <a:srgbClr val="0070C0"/>
                </a:solidFill>
              </a:rPr>
              <a:t> Current   : 80A</a:t>
            </a:r>
          </a:p>
          <a:p>
            <a:endParaRPr lang="en-US" sz="1600" dirty="0">
              <a:solidFill>
                <a:prstClr val="black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8874" y="6119813"/>
            <a:ext cx="214312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19" y="1650823"/>
            <a:ext cx="3419188" cy="4244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Paralelkenar 9"/>
          <p:cNvSpPr/>
          <p:nvPr/>
        </p:nvSpPr>
        <p:spPr>
          <a:xfrm>
            <a:off x="323519" y="271208"/>
            <a:ext cx="7789968" cy="661127"/>
          </a:xfrm>
          <a:prstGeom prst="parallelogram">
            <a:avLst/>
          </a:prstGeom>
          <a:solidFill>
            <a:srgbClr val="41B13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11" name="Paralelkenar 10"/>
          <p:cNvSpPr/>
          <p:nvPr/>
        </p:nvSpPr>
        <p:spPr>
          <a:xfrm>
            <a:off x="137078" y="253981"/>
            <a:ext cx="7742162" cy="678354"/>
          </a:xfrm>
          <a:prstGeom prst="parallelogram">
            <a:avLst/>
          </a:prstGeom>
          <a:solidFill>
            <a:srgbClr val="2A3E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12" name="Metin kutusu 11"/>
          <p:cNvSpPr txBox="1"/>
          <p:nvPr/>
        </p:nvSpPr>
        <p:spPr>
          <a:xfrm>
            <a:off x="366784" y="318669"/>
            <a:ext cx="7512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0"/>
              </a:spcBef>
            </a:pPr>
            <a:r>
              <a:rPr lang="tr-TR" sz="3200" b="1" dirty="0">
                <a:solidFill>
                  <a:srgbClr val="E7E6E6"/>
                </a:solidFill>
              </a:rPr>
              <a:t>5. </a:t>
            </a:r>
            <a:r>
              <a:rPr lang="en-US" sz="3200" b="1" dirty="0">
                <a:solidFill>
                  <a:schemeClr val="bg1"/>
                </a:solidFill>
              </a:rPr>
              <a:t>Project Technical Details</a:t>
            </a:r>
            <a:r>
              <a:rPr lang="tr-TR" sz="3200" b="1" dirty="0">
                <a:solidFill>
                  <a:schemeClr val="bg1"/>
                </a:solidFill>
              </a:rPr>
              <a:t> ( Three </a:t>
            </a:r>
            <a:r>
              <a:rPr lang="tr-TR" sz="3200" b="1" dirty="0" err="1">
                <a:solidFill>
                  <a:schemeClr val="bg1"/>
                </a:solidFill>
              </a:rPr>
              <a:t>Phase</a:t>
            </a:r>
            <a:r>
              <a:rPr lang="tr-TR" sz="3200" b="1" dirty="0">
                <a:solidFill>
                  <a:schemeClr val="bg1"/>
                </a:solidFill>
              </a:rPr>
              <a:t> )</a:t>
            </a:r>
          </a:p>
        </p:txBody>
      </p:sp>
    </p:spTree>
    <p:extLst>
      <p:ext uri="{BB962C8B-B14F-4D97-AF65-F5344CB8AC3E}">
        <p14:creationId xmlns:p14="http://schemas.microsoft.com/office/powerpoint/2010/main" val="2623855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grpId="0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20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1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  <p:bldP spid="10" grpId="0" animBg="1"/>
          <p:bldP spid="11" grpId="0" animBg="1"/>
          <p:bldP spid="1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  <p:bldP spid="10" grpId="0" animBg="1"/>
          <p:bldP spid="11" grpId="0" animBg="1"/>
          <p:bldP spid="12" grpId="0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4610098" y="973715"/>
            <a:ext cx="758190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sz="2000" b="1" dirty="0">
              <a:solidFill>
                <a:srgbClr val="478AB5"/>
              </a:solidFill>
            </a:endParaRPr>
          </a:p>
          <a:p>
            <a:endParaRPr lang="tr-TR" dirty="0">
              <a:solidFill>
                <a:prstClr val="black"/>
              </a:solidFill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4114799" y="1176481"/>
            <a:ext cx="8077199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</a:rPr>
              <a:t>*IP Class		: IP54</a:t>
            </a:r>
          </a:p>
          <a:p>
            <a:endParaRPr lang="en-US" sz="1600" dirty="0">
              <a:solidFill>
                <a:srgbClr val="0070C0"/>
              </a:solidFill>
            </a:endParaRPr>
          </a:p>
          <a:p>
            <a:r>
              <a:rPr lang="en-US" sz="1600" dirty="0">
                <a:solidFill>
                  <a:srgbClr val="0070C0"/>
                </a:solidFill>
              </a:rPr>
              <a:t>*Protection Class	: 2</a:t>
            </a:r>
          </a:p>
          <a:p>
            <a:endParaRPr lang="en-US" sz="1600" dirty="0">
              <a:solidFill>
                <a:srgbClr val="0070C0"/>
              </a:solidFill>
            </a:endParaRPr>
          </a:p>
          <a:p>
            <a:r>
              <a:rPr lang="en-US" sz="1600" dirty="0">
                <a:solidFill>
                  <a:srgbClr val="0070C0"/>
                </a:solidFill>
              </a:rPr>
              <a:t>*Humidity Rate   	: %95</a:t>
            </a:r>
          </a:p>
          <a:p>
            <a:endParaRPr lang="en-US" sz="1600" dirty="0">
              <a:solidFill>
                <a:srgbClr val="0070C0"/>
              </a:solidFill>
            </a:endParaRPr>
          </a:p>
          <a:p>
            <a:r>
              <a:rPr lang="en-US" sz="1600" dirty="0">
                <a:solidFill>
                  <a:srgbClr val="0070C0"/>
                </a:solidFill>
              </a:rPr>
              <a:t>*Operating Temp.	: -40 , +80 °C</a:t>
            </a:r>
          </a:p>
          <a:p>
            <a:endParaRPr lang="en-US" sz="1600" dirty="0">
              <a:solidFill>
                <a:srgbClr val="0070C0"/>
              </a:solidFill>
            </a:endParaRPr>
          </a:p>
          <a:p>
            <a:r>
              <a:rPr lang="en-US" sz="1600" dirty="0">
                <a:solidFill>
                  <a:srgbClr val="0070C0"/>
                </a:solidFill>
              </a:rPr>
              <a:t>*Mechanical Env.	: M1 ( According to 2004 / 22 / EC directive )</a:t>
            </a:r>
          </a:p>
          <a:p>
            <a:endParaRPr lang="en-US" sz="1600" dirty="0">
              <a:solidFill>
                <a:srgbClr val="0070C0"/>
              </a:solidFill>
            </a:endParaRPr>
          </a:p>
          <a:p>
            <a:r>
              <a:rPr lang="en-US" sz="1600" dirty="0">
                <a:solidFill>
                  <a:srgbClr val="0070C0"/>
                </a:solidFill>
              </a:rPr>
              <a:t>*Electromagnetic	: E2  (According to 2004 / 22 / EC directive )</a:t>
            </a:r>
          </a:p>
          <a:p>
            <a:endParaRPr lang="en-US" sz="1600" dirty="0">
              <a:solidFill>
                <a:srgbClr val="0070C0"/>
              </a:solidFill>
            </a:endParaRPr>
          </a:p>
          <a:p>
            <a:r>
              <a:rPr lang="en-US" sz="1600" dirty="0">
                <a:solidFill>
                  <a:srgbClr val="0070C0"/>
                </a:solidFill>
              </a:rPr>
              <a:t>*Voltage Circuit	: &lt;1W ( Should be &lt;2W in standard )</a:t>
            </a:r>
          </a:p>
          <a:p>
            <a:endParaRPr lang="en-US" sz="1600" dirty="0">
              <a:solidFill>
                <a:srgbClr val="0070C0"/>
              </a:solidFill>
            </a:endParaRPr>
          </a:p>
          <a:p>
            <a:r>
              <a:rPr lang="en-US" sz="1600" dirty="0">
                <a:solidFill>
                  <a:srgbClr val="0070C0"/>
                </a:solidFill>
              </a:rPr>
              <a:t>*Current Circuit	: &lt;0.2W ( Should be &lt;1W in standard )</a:t>
            </a:r>
          </a:p>
          <a:p>
            <a:endParaRPr lang="en-US" sz="1600" dirty="0">
              <a:solidFill>
                <a:srgbClr val="0070C0"/>
              </a:solidFill>
            </a:endParaRPr>
          </a:p>
          <a:p>
            <a:r>
              <a:rPr lang="en-US" sz="1600" dirty="0">
                <a:solidFill>
                  <a:srgbClr val="0070C0"/>
                </a:solidFill>
              </a:rPr>
              <a:t>*Total Power                 : &lt;1.2W ( Total power consumption per phase ) </a:t>
            </a:r>
          </a:p>
          <a:p>
            <a:endParaRPr lang="en-US" sz="1600" dirty="0">
              <a:solidFill>
                <a:srgbClr val="0070C0"/>
              </a:solidFill>
            </a:endParaRPr>
          </a:p>
          <a:p>
            <a:r>
              <a:rPr lang="en-US" sz="1600" dirty="0">
                <a:solidFill>
                  <a:srgbClr val="0070C0"/>
                </a:solidFill>
              </a:rPr>
              <a:t>* ESD		: 8KV with contacts , 15KV by air</a:t>
            </a:r>
          </a:p>
          <a:p>
            <a:endParaRPr lang="en-US" sz="1600" dirty="0">
              <a:solidFill>
                <a:srgbClr val="0070C0"/>
              </a:solidFill>
            </a:endParaRPr>
          </a:p>
          <a:p>
            <a:r>
              <a:rPr lang="en-US" sz="1600" dirty="0">
                <a:solidFill>
                  <a:srgbClr val="0070C0"/>
                </a:solidFill>
              </a:rPr>
              <a:t>*Impulse Voltage	: 12kV</a:t>
            </a:r>
          </a:p>
          <a:p>
            <a:endParaRPr lang="en-US" sz="1600" dirty="0">
              <a:solidFill>
                <a:srgbClr val="0070C0"/>
              </a:solidFill>
            </a:endParaRPr>
          </a:p>
          <a:p>
            <a:r>
              <a:rPr lang="en-US" sz="1600" dirty="0">
                <a:solidFill>
                  <a:srgbClr val="0070C0"/>
                </a:solidFill>
              </a:rPr>
              <a:t>*Meter Constant	: 1000imp/kWh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8874" y="6119813"/>
            <a:ext cx="214312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1" y="2236128"/>
            <a:ext cx="4039727" cy="3078821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aralelkenar 8"/>
          <p:cNvSpPr/>
          <p:nvPr/>
        </p:nvSpPr>
        <p:spPr>
          <a:xfrm>
            <a:off x="323519" y="271208"/>
            <a:ext cx="7789968" cy="661127"/>
          </a:xfrm>
          <a:prstGeom prst="parallelogram">
            <a:avLst/>
          </a:prstGeom>
          <a:solidFill>
            <a:srgbClr val="41B13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10" name="Paralelkenar 9"/>
          <p:cNvSpPr/>
          <p:nvPr/>
        </p:nvSpPr>
        <p:spPr>
          <a:xfrm>
            <a:off x="137078" y="253981"/>
            <a:ext cx="7742162" cy="678354"/>
          </a:xfrm>
          <a:prstGeom prst="parallelogram">
            <a:avLst/>
          </a:prstGeom>
          <a:solidFill>
            <a:srgbClr val="2A3E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11" name="Metin kutusu 10"/>
          <p:cNvSpPr txBox="1"/>
          <p:nvPr/>
        </p:nvSpPr>
        <p:spPr>
          <a:xfrm>
            <a:off x="366784" y="318669"/>
            <a:ext cx="7512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0"/>
              </a:spcBef>
            </a:pPr>
            <a:r>
              <a:rPr lang="tr-TR" sz="3200" b="1" dirty="0">
                <a:solidFill>
                  <a:srgbClr val="E7E6E6"/>
                </a:solidFill>
              </a:rPr>
              <a:t>5. </a:t>
            </a:r>
            <a:r>
              <a:rPr lang="en-US" sz="3200" b="1" dirty="0">
                <a:solidFill>
                  <a:schemeClr val="bg1"/>
                </a:solidFill>
              </a:rPr>
              <a:t>Project Technical Details</a:t>
            </a:r>
            <a:r>
              <a:rPr lang="tr-TR" sz="3200" b="1" dirty="0">
                <a:solidFill>
                  <a:schemeClr val="bg1"/>
                </a:solidFill>
              </a:rPr>
              <a:t> ( Three </a:t>
            </a:r>
            <a:r>
              <a:rPr lang="tr-TR" sz="3200" b="1" dirty="0" err="1">
                <a:solidFill>
                  <a:schemeClr val="bg1"/>
                </a:solidFill>
              </a:rPr>
              <a:t>Phase</a:t>
            </a:r>
            <a:r>
              <a:rPr lang="tr-TR" sz="3200" b="1" dirty="0">
                <a:solidFill>
                  <a:schemeClr val="bg1"/>
                </a:solidFill>
              </a:rPr>
              <a:t> )</a:t>
            </a:r>
          </a:p>
        </p:txBody>
      </p:sp>
    </p:spTree>
    <p:extLst>
      <p:ext uri="{BB962C8B-B14F-4D97-AF65-F5344CB8AC3E}">
        <p14:creationId xmlns:p14="http://schemas.microsoft.com/office/powerpoint/2010/main" val="29170740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grpId="0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20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1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  <p:bldP spid="9" grpId="0" animBg="1"/>
          <p:bldP spid="10" grpId="0" animBg="1"/>
          <p:bldP spid="11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  <p:bldP spid="9" grpId="0" animBg="1"/>
          <p:bldP spid="10" grpId="0" animBg="1"/>
          <p:bldP spid="11" grpId="0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4610098" y="973715"/>
            <a:ext cx="758190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sz="2000" b="1" dirty="0">
              <a:solidFill>
                <a:srgbClr val="478AB5"/>
              </a:solidFill>
            </a:endParaRPr>
          </a:p>
          <a:p>
            <a:endParaRPr lang="tr-TR" dirty="0">
              <a:solidFill>
                <a:prstClr val="black"/>
              </a:solidFill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4449837" y="1176481"/>
            <a:ext cx="774216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</a:rPr>
              <a:t>*LCD		: 6 + 3</a:t>
            </a:r>
          </a:p>
          <a:p>
            <a:endParaRPr lang="en-US" sz="1600" dirty="0">
              <a:solidFill>
                <a:srgbClr val="0070C0"/>
              </a:solidFill>
            </a:endParaRPr>
          </a:p>
          <a:p>
            <a:r>
              <a:rPr lang="en-US" sz="1600" dirty="0">
                <a:solidFill>
                  <a:srgbClr val="0070C0"/>
                </a:solidFill>
              </a:rPr>
              <a:t>*Comm. Rate	: 300 – 9600 ( IEC 62056-21 Mode C )</a:t>
            </a:r>
          </a:p>
          <a:p>
            <a:endParaRPr lang="en-US" sz="1600" dirty="0">
              <a:solidFill>
                <a:srgbClr val="0070C0"/>
              </a:solidFill>
            </a:endParaRPr>
          </a:p>
          <a:p>
            <a:r>
              <a:rPr lang="en-US" sz="1600" dirty="0">
                <a:solidFill>
                  <a:srgbClr val="0070C0"/>
                </a:solidFill>
              </a:rPr>
              <a:t>*Interface1	: Optical Port ( 300 – 9600 ) ( IEC 62056-21 Mode C )(Independent)</a:t>
            </a:r>
          </a:p>
          <a:p>
            <a:endParaRPr lang="en-US" sz="1600" dirty="0">
              <a:solidFill>
                <a:srgbClr val="0070C0"/>
              </a:solidFill>
            </a:endParaRPr>
          </a:p>
          <a:p>
            <a:r>
              <a:rPr lang="en-US" sz="1600" dirty="0">
                <a:solidFill>
                  <a:srgbClr val="0070C0"/>
                </a:solidFill>
              </a:rPr>
              <a:t>*Interface2	: Rs485 Port ( 300 – 9600 ) ( IEC 62056-21 Mode C )( Independent)</a:t>
            </a:r>
          </a:p>
          <a:p>
            <a:endParaRPr lang="en-US" sz="1600" dirty="0">
              <a:solidFill>
                <a:srgbClr val="0070C0"/>
              </a:solidFill>
            </a:endParaRPr>
          </a:p>
          <a:p>
            <a:r>
              <a:rPr lang="en-US" sz="1600" dirty="0">
                <a:solidFill>
                  <a:srgbClr val="0070C0"/>
                </a:solidFill>
              </a:rPr>
              <a:t>*Generator Tariff        : Generator tariff detection with generator auxiliary contact input</a:t>
            </a:r>
          </a:p>
          <a:p>
            <a:endParaRPr lang="en-US" sz="1600" dirty="0">
              <a:solidFill>
                <a:srgbClr val="0070C0"/>
              </a:solidFill>
            </a:endParaRPr>
          </a:p>
          <a:p>
            <a:r>
              <a:rPr lang="en-US" sz="1600" dirty="0">
                <a:solidFill>
                  <a:srgbClr val="0070C0"/>
                </a:solidFill>
              </a:rPr>
              <a:t>*Sys. Battery Life    	: 10Year</a:t>
            </a:r>
          </a:p>
          <a:p>
            <a:endParaRPr lang="en-US" sz="1600" dirty="0">
              <a:solidFill>
                <a:srgbClr val="0070C0"/>
              </a:solidFill>
            </a:endParaRPr>
          </a:p>
          <a:p>
            <a:r>
              <a:rPr lang="en-US" sz="1600" dirty="0">
                <a:solidFill>
                  <a:srgbClr val="0070C0"/>
                </a:solidFill>
              </a:rPr>
              <a:t>*Shutoff Structure	: Internal Latch Relay </a:t>
            </a:r>
          </a:p>
          <a:p>
            <a:endParaRPr lang="en-US" sz="1600" dirty="0">
              <a:solidFill>
                <a:srgbClr val="0070C0"/>
              </a:solidFill>
            </a:endParaRPr>
          </a:p>
          <a:p>
            <a:r>
              <a:rPr lang="en-US" sz="1600" dirty="0">
                <a:solidFill>
                  <a:srgbClr val="0070C0"/>
                </a:solidFill>
              </a:rPr>
              <a:t>*Security Logs        	: Up Cover , Terminal Cover ext.</a:t>
            </a:r>
          </a:p>
          <a:p>
            <a:endParaRPr lang="en-US" sz="1600" dirty="0">
              <a:solidFill>
                <a:srgbClr val="0070C0"/>
              </a:solidFill>
            </a:endParaRPr>
          </a:p>
          <a:p>
            <a:r>
              <a:rPr lang="en-US" sz="1600" dirty="0">
                <a:solidFill>
                  <a:srgbClr val="0070C0"/>
                </a:solidFill>
              </a:rPr>
              <a:t>*Data Logs		: 1 Year</a:t>
            </a:r>
          </a:p>
          <a:p>
            <a:endParaRPr lang="en-US" sz="1600" dirty="0">
              <a:solidFill>
                <a:srgbClr val="0070C0"/>
              </a:solidFill>
            </a:endParaRPr>
          </a:p>
          <a:p>
            <a:r>
              <a:rPr lang="en-US" sz="1600" dirty="0">
                <a:solidFill>
                  <a:srgbClr val="0070C0"/>
                </a:solidFill>
              </a:rPr>
              <a:t>*Related Standards	: EN 62056-11 , EN 62053-21    </a:t>
            </a:r>
          </a:p>
          <a:p>
            <a:endParaRPr lang="en-US" sz="1600" dirty="0">
              <a:solidFill>
                <a:srgbClr val="0070C0"/>
              </a:solidFill>
            </a:endParaRPr>
          </a:p>
          <a:p>
            <a:r>
              <a:rPr lang="en-US" sz="1600" dirty="0">
                <a:solidFill>
                  <a:srgbClr val="0070C0"/>
                </a:solidFill>
              </a:rPr>
              <a:t>*Related Docs	: MID compatibility</a:t>
            </a:r>
          </a:p>
          <a:p>
            <a:endParaRPr lang="en-US" sz="1600" dirty="0">
              <a:solidFill>
                <a:prstClr val="black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8874" y="6119813"/>
            <a:ext cx="214312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37" y="2580335"/>
            <a:ext cx="4270800" cy="2306506"/>
          </a:xfrm>
          <a:prstGeom prst="rect">
            <a:avLst/>
          </a:prstGeom>
          <a:noFill/>
          <a:ln>
            <a:noFill/>
          </a:ln>
          <a:effectLst>
            <a:softEdge rad="889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aralelkenar 8"/>
          <p:cNvSpPr/>
          <p:nvPr/>
        </p:nvSpPr>
        <p:spPr>
          <a:xfrm>
            <a:off x="323519" y="271208"/>
            <a:ext cx="7789968" cy="661127"/>
          </a:xfrm>
          <a:prstGeom prst="parallelogram">
            <a:avLst/>
          </a:prstGeom>
          <a:solidFill>
            <a:srgbClr val="41B13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10" name="Paralelkenar 9"/>
          <p:cNvSpPr/>
          <p:nvPr/>
        </p:nvSpPr>
        <p:spPr>
          <a:xfrm>
            <a:off x="137078" y="253981"/>
            <a:ext cx="7742162" cy="678354"/>
          </a:xfrm>
          <a:prstGeom prst="parallelogram">
            <a:avLst/>
          </a:prstGeom>
          <a:solidFill>
            <a:srgbClr val="2A3E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11" name="Metin kutusu 10"/>
          <p:cNvSpPr txBox="1"/>
          <p:nvPr/>
        </p:nvSpPr>
        <p:spPr>
          <a:xfrm>
            <a:off x="366784" y="318669"/>
            <a:ext cx="7512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0"/>
              </a:spcBef>
            </a:pPr>
            <a:r>
              <a:rPr lang="tr-TR" sz="3200" b="1" dirty="0">
                <a:solidFill>
                  <a:srgbClr val="E7E6E6"/>
                </a:solidFill>
              </a:rPr>
              <a:t>5. </a:t>
            </a:r>
            <a:r>
              <a:rPr lang="en-US" sz="3200" b="1" dirty="0">
                <a:solidFill>
                  <a:schemeClr val="bg1"/>
                </a:solidFill>
              </a:rPr>
              <a:t>Project Technical Details</a:t>
            </a:r>
            <a:r>
              <a:rPr lang="tr-TR" sz="3200" b="1" dirty="0">
                <a:solidFill>
                  <a:schemeClr val="bg1"/>
                </a:solidFill>
              </a:rPr>
              <a:t> ( Three </a:t>
            </a:r>
            <a:r>
              <a:rPr lang="tr-TR" sz="3200" b="1" dirty="0" err="1">
                <a:solidFill>
                  <a:schemeClr val="bg1"/>
                </a:solidFill>
              </a:rPr>
              <a:t>Phase</a:t>
            </a:r>
            <a:r>
              <a:rPr lang="tr-TR" sz="3200" b="1" dirty="0">
                <a:solidFill>
                  <a:schemeClr val="bg1"/>
                </a:solidFill>
              </a:rPr>
              <a:t> )</a:t>
            </a:r>
          </a:p>
        </p:txBody>
      </p:sp>
    </p:spTree>
    <p:extLst>
      <p:ext uri="{BB962C8B-B14F-4D97-AF65-F5344CB8AC3E}">
        <p14:creationId xmlns:p14="http://schemas.microsoft.com/office/powerpoint/2010/main" val="4163774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grpId="0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20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1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  <p:bldP spid="9" grpId="0" animBg="1"/>
          <p:bldP spid="10" grpId="0" animBg="1"/>
          <p:bldP spid="11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  <p:bldP spid="9" grpId="0" animBg="1"/>
          <p:bldP spid="10" grpId="0" animBg="1"/>
          <p:bldP spid="11" grpId="0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78" y="1769161"/>
            <a:ext cx="3590853" cy="2039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4610098" y="973715"/>
            <a:ext cx="758190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sz="2000" b="1" dirty="0">
              <a:solidFill>
                <a:srgbClr val="478AB5"/>
              </a:solidFill>
            </a:endParaRPr>
          </a:p>
          <a:p>
            <a:endParaRPr lang="tr-TR" dirty="0">
              <a:solidFill>
                <a:prstClr val="black"/>
              </a:solidFill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3571875" y="1176481"/>
            <a:ext cx="862012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</a:rPr>
              <a:t>*Regulations	: Compatible with international requirement (To be mutually  agreed )    </a:t>
            </a:r>
          </a:p>
          <a:p>
            <a:endParaRPr lang="en-US" sz="1600" dirty="0">
              <a:solidFill>
                <a:srgbClr val="0070C0"/>
              </a:solidFill>
            </a:endParaRPr>
          </a:p>
          <a:p>
            <a:r>
              <a:rPr lang="en-US" sz="1600" dirty="0">
                <a:solidFill>
                  <a:srgbClr val="0070C0"/>
                </a:solidFill>
              </a:rPr>
              <a:t>*Technology	: Contactless communication is provided through the </a:t>
            </a:r>
            <a:r>
              <a:rPr lang="en-US" sz="1600" dirty="0" err="1">
                <a:solidFill>
                  <a:srgbClr val="0070C0"/>
                </a:solidFill>
              </a:rPr>
              <a:t>Mifare</a:t>
            </a:r>
            <a:r>
              <a:rPr lang="en-US" sz="1600" dirty="0">
                <a:solidFill>
                  <a:srgbClr val="0070C0"/>
                </a:solidFill>
              </a:rPr>
              <a:t> / RFID technology </a:t>
            </a:r>
          </a:p>
          <a:p>
            <a:endParaRPr lang="en-US" sz="1600" dirty="0">
              <a:solidFill>
                <a:srgbClr val="0070C0"/>
              </a:solidFill>
            </a:endParaRPr>
          </a:p>
          <a:p>
            <a:r>
              <a:rPr lang="en-US" sz="1600" dirty="0">
                <a:solidFill>
                  <a:srgbClr val="0070C0"/>
                </a:solidFill>
              </a:rPr>
              <a:t>*</a:t>
            </a:r>
            <a:r>
              <a:rPr lang="en-US" sz="1600" dirty="0" err="1">
                <a:solidFill>
                  <a:srgbClr val="0070C0"/>
                </a:solidFill>
              </a:rPr>
              <a:t>RFField</a:t>
            </a:r>
            <a:r>
              <a:rPr lang="en-US" sz="1600" dirty="0">
                <a:solidFill>
                  <a:srgbClr val="0070C0"/>
                </a:solidFill>
              </a:rPr>
              <a:t> Detection 	: Automatic or push button activation ( Optional )</a:t>
            </a:r>
          </a:p>
          <a:p>
            <a:endParaRPr lang="en-US" sz="1600" dirty="0">
              <a:solidFill>
                <a:srgbClr val="0070C0"/>
              </a:solidFill>
            </a:endParaRPr>
          </a:p>
          <a:p>
            <a:r>
              <a:rPr lang="en-US" sz="1600" dirty="0">
                <a:solidFill>
                  <a:srgbClr val="0070C0"/>
                </a:solidFill>
              </a:rPr>
              <a:t>*Alarm Circuit	: Cancelable acoustic alarm circuit</a:t>
            </a:r>
          </a:p>
          <a:p>
            <a:endParaRPr lang="en-US" sz="1600" dirty="0">
              <a:solidFill>
                <a:srgbClr val="0070C0"/>
              </a:solidFill>
            </a:endParaRPr>
          </a:p>
          <a:p>
            <a:r>
              <a:rPr lang="en-US" sz="1600" dirty="0">
                <a:solidFill>
                  <a:srgbClr val="0070C0"/>
                </a:solidFill>
              </a:rPr>
              <a:t>*Contour back-up	: Available (Optional)</a:t>
            </a:r>
          </a:p>
          <a:p>
            <a:endParaRPr lang="en-US" sz="1600" dirty="0">
              <a:solidFill>
                <a:srgbClr val="0070C0"/>
              </a:solidFill>
            </a:endParaRPr>
          </a:p>
          <a:p>
            <a:r>
              <a:rPr lang="en-US" sz="1600" dirty="0">
                <a:solidFill>
                  <a:srgbClr val="0070C0"/>
                </a:solidFill>
              </a:rPr>
              <a:t>*Compatibility	: Since it is possible to write to the desired sectors, more than one application                      </a:t>
            </a:r>
          </a:p>
          <a:p>
            <a:r>
              <a:rPr lang="en-US" sz="1600" dirty="0">
                <a:solidFill>
                  <a:srgbClr val="0070C0"/>
                </a:solidFill>
              </a:rPr>
              <a:t>  		   can be run at the same time with the same card.</a:t>
            </a:r>
          </a:p>
          <a:p>
            <a:endParaRPr lang="en-US" sz="1600" dirty="0">
              <a:solidFill>
                <a:srgbClr val="0070C0"/>
              </a:solidFill>
            </a:endParaRPr>
          </a:p>
          <a:p>
            <a:r>
              <a:rPr lang="en-US" sz="1600" dirty="0">
                <a:solidFill>
                  <a:srgbClr val="0070C0"/>
                </a:solidFill>
              </a:rPr>
              <a:t>*Credit		: Cutting the counter at the desired time periods with the possibility of credit is </a:t>
            </a:r>
          </a:p>
          <a:p>
            <a:r>
              <a:rPr lang="en-US" sz="1600" dirty="0">
                <a:solidFill>
                  <a:srgbClr val="0070C0"/>
                </a:solidFill>
              </a:rPr>
              <a:t>  		   provided.</a:t>
            </a:r>
          </a:p>
          <a:p>
            <a:endParaRPr lang="en-US" sz="1600" dirty="0">
              <a:solidFill>
                <a:srgbClr val="0070C0"/>
              </a:solidFill>
            </a:endParaRPr>
          </a:p>
          <a:p>
            <a:r>
              <a:rPr lang="en-US" sz="1600" dirty="0">
                <a:solidFill>
                  <a:srgbClr val="0070C0"/>
                </a:solidFill>
              </a:rPr>
              <a:t>*Easy to use           	: Easy installation and easy to use feature by means of an Accounting </a:t>
            </a:r>
          </a:p>
          <a:p>
            <a:r>
              <a:rPr lang="en-US" sz="1600" dirty="0">
                <a:solidFill>
                  <a:srgbClr val="0070C0"/>
                </a:solidFill>
              </a:rPr>
              <a:t>                                          Program (Optional) </a:t>
            </a:r>
          </a:p>
          <a:p>
            <a:endParaRPr lang="en-US" sz="1600" dirty="0">
              <a:solidFill>
                <a:prstClr val="black"/>
              </a:solidFill>
            </a:endParaRPr>
          </a:p>
          <a:p>
            <a:endParaRPr lang="en-US" sz="1600" dirty="0">
              <a:solidFill>
                <a:prstClr val="black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8874" y="6119813"/>
            <a:ext cx="214312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78" y="3867346"/>
            <a:ext cx="3502480" cy="2345505"/>
          </a:xfrm>
          <a:prstGeom prst="rect">
            <a:avLst/>
          </a:prstGeom>
          <a:noFill/>
          <a:ln>
            <a:noFill/>
          </a:ln>
          <a:effectLst>
            <a:softEdge rad="889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Paralelkenar 11"/>
          <p:cNvSpPr/>
          <p:nvPr/>
        </p:nvSpPr>
        <p:spPr>
          <a:xfrm>
            <a:off x="323519" y="271208"/>
            <a:ext cx="7789968" cy="661127"/>
          </a:xfrm>
          <a:prstGeom prst="parallelogram">
            <a:avLst/>
          </a:prstGeom>
          <a:solidFill>
            <a:srgbClr val="41B13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13" name="Paralelkenar 12"/>
          <p:cNvSpPr/>
          <p:nvPr/>
        </p:nvSpPr>
        <p:spPr>
          <a:xfrm>
            <a:off x="137078" y="253981"/>
            <a:ext cx="7742162" cy="678354"/>
          </a:xfrm>
          <a:prstGeom prst="parallelogram">
            <a:avLst/>
          </a:prstGeom>
          <a:solidFill>
            <a:srgbClr val="2A3E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14" name="Metin kutusu 13"/>
          <p:cNvSpPr txBox="1"/>
          <p:nvPr/>
        </p:nvSpPr>
        <p:spPr>
          <a:xfrm>
            <a:off x="366784" y="318669"/>
            <a:ext cx="7512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0"/>
              </a:spcBef>
            </a:pPr>
            <a:r>
              <a:rPr lang="tr-TR" sz="3200" b="1" dirty="0">
                <a:solidFill>
                  <a:srgbClr val="E7E6E6"/>
                </a:solidFill>
              </a:rPr>
              <a:t>5. </a:t>
            </a:r>
            <a:r>
              <a:rPr lang="en-US" sz="3200" b="1" dirty="0">
                <a:solidFill>
                  <a:schemeClr val="bg1"/>
                </a:solidFill>
              </a:rPr>
              <a:t>Project Technical Details</a:t>
            </a:r>
            <a:r>
              <a:rPr lang="tr-TR" sz="3200" b="1" dirty="0">
                <a:solidFill>
                  <a:schemeClr val="bg1"/>
                </a:solidFill>
              </a:rPr>
              <a:t> ( Three </a:t>
            </a:r>
            <a:r>
              <a:rPr lang="tr-TR" sz="3200" b="1" dirty="0" err="1">
                <a:solidFill>
                  <a:schemeClr val="bg1"/>
                </a:solidFill>
              </a:rPr>
              <a:t>Phase</a:t>
            </a:r>
            <a:r>
              <a:rPr lang="tr-TR" sz="3200" b="1" dirty="0">
                <a:solidFill>
                  <a:schemeClr val="bg1"/>
                </a:solidFill>
              </a:rPr>
              <a:t> )</a:t>
            </a:r>
          </a:p>
        </p:txBody>
      </p:sp>
    </p:spTree>
    <p:extLst>
      <p:ext uri="{BB962C8B-B14F-4D97-AF65-F5344CB8AC3E}">
        <p14:creationId xmlns:p14="http://schemas.microsoft.com/office/powerpoint/2010/main" val="2864227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2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4" fill="hold" grpId="0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32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33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  <p:bldP spid="12" grpId="0" animBg="1"/>
          <p:bldP spid="13" grpId="0" animBg="1"/>
          <p:bldP spid="1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2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  <p:bldP spid="12" grpId="0" animBg="1"/>
          <p:bldP spid="13" grpId="0" animBg="1"/>
          <p:bldP spid="14" grpId="0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F6FB4E8-BA7A-534C-87B6-E28BE3A9A7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48" y="0"/>
            <a:ext cx="12160704" cy="6858000"/>
          </a:xfrm>
          <a:prstGeom prst="rect">
            <a:avLst/>
          </a:prstGeom>
        </p:spPr>
      </p:pic>
      <p:sp>
        <p:nvSpPr>
          <p:cNvPr id="4" name="Metin kutusu 3"/>
          <p:cNvSpPr txBox="1"/>
          <p:nvPr/>
        </p:nvSpPr>
        <p:spPr>
          <a:xfrm>
            <a:off x="4397768" y="1517679"/>
            <a:ext cx="33964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solidFill>
                  <a:schemeClr val="bg1"/>
                </a:solidFill>
                <a:latin typeface="Klavika Bd" panose="02000803050000020004" pitchFamily="50" charset="0"/>
              </a:rPr>
              <a:t>TEŞEKKÜRLER</a:t>
            </a:r>
          </a:p>
        </p:txBody>
      </p:sp>
      <p:sp>
        <p:nvSpPr>
          <p:cNvPr id="5" name="Metin kutusu 4"/>
          <p:cNvSpPr txBox="1"/>
          <p:nvPr/>
        </p:nvSpPr>
        <p:spPr>
          <a:xfrm>
            <a:off x="4397768" y="1386612"/>
            <a:ext cx="6115050" cy="418576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6600" b="1" dirty="0" err="1">
                <a:solidFill>
                  <a:srgbClr val="0070C0"/>
                </a:solidFill>
              </a:rPr>
              <a:t>Thank</a:t>
            </a:r>
            <a:r>
              <a:rPr lang="tr-TR" sz="6600" b="1" dirty="0">
                <a:solidFill>
                  <a:srgbClr val="0070C0"/>
                </a:solidFill>
              </a:rPr>
              <a:t> </a:t>
            </a:r>
            <a:r>
              <a:rPr lang="tr-TR" sz="6600" b="1" dirty="0" err="1">
                <a:solidFill>
                  <a:srgbClr val="0070C0"/>
                </a:solidFill>
              </a:rPr>
              <a:t>You</a:t>
            </a:r>
            <a:r>
              <a:rPr lang="tr-TR" sz="6600" b="1" dirty="0">
                <a:solidFill>
                  <a:srgbClr val="0070C0"/>
                </a:solidFill>
              </a:rPr>
              <a:t> !</a:t>
            </a:r>
          </a:p>
          <a:p>
            <a:pPr algn="ctr"/>
            <a:r>
              <a:rPr lang="tr-TR" sz="6600" b="1" dirty="0" err="1">
                <a:solidFill>
                  <a:srgbClr val="0070C0"/>
                </a:solidFill>
              </a:rPr>
              <a:t>Danke</a:t>
            </a:r>
            <a:r>
              <a:rPr lang="tr-TR" sz="6600" b="1" dirty="0">
                <a:solidFill>
                  <a:srgbClr val="0070C0"/>
                </a:solidFill>
              </a:rPr>
              <a:t>!</a:t>
            </a:r>
          </a:p>
          <a:p>
            <a:pPr algn="ctr"/>
            <a:r>
              <a:rPr lang="ar-AE" sz="8000" b="1" dirty="0">
                <a:solidFill>
                  <a:srgbClr val="0070C0"/>
                </a:solidFill>
              </a:rPr>
              <a:t>شكرا لك !</a:t>
            </a:r>
            <a:r>
              <a:rPr lang="tr-TR" sz="8000" b="1" dirty="0">
                <a:solidFill>
                  <a:srgbClr val="0070C0"/>
                </a:solidFill>
              </a:rPr>
              <a:t> </a:t>
            </a:r>
          </a:p>
          <a:p>
            <a:pPr algn="ctr"/>
            <a:r>
              <a:rPr lang="tr-TR" sz="5400" b="1" dirty="0">
                <a:solidFill>
                  <a:srgbClr val="0070C0"/>
                </a:solidFill>
              </a:rPr>
              <a:t>Teşekkürler!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EBDD9CC8-5826-D347-B85A-42830A19C3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7738" y="6043613"/>
            <a:ext cx="214312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C4EE201-A0F9-5A46-A9D1-A557D8BA5C55}"/>
              </a:ext>
            </a:extLst>
          </p:cNvPr>
          <p:cNvSpPr/>
          <p:nvPr/>
        </p:nvSpPr>
        <p:spPr>
          <a:xfrm>
            <a:off x="5110555" y="5471388"/>
            <a:ext cx="4557713" cy="8913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FD5FFF-825E-A349-AE5A-DAB008ADB642}"/>
              </a:ext>
            </a:extLst>
          </p:cNvPr>
          <p:cNvSpPr/>
          <p:nvPr/>
        </p:nvSpPr>
        <p:spPr>
          <a:xfrm>
            <a:off x="5110556" y="195554"/>
            <a:ext cx="6189888" cy="13678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4193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ralelkenar 4"/>
          <p:cNvSpPr/>
          <p:nvPr/>
        </p:nvSpPr>
        <p:spPr>
          <a:xfrm>
            <a:off x="323519" y="271208"/>
            <a:ext cx="6263548" cy="661127"/>
          </a:xfrm>
          <a:prstGeom prst="parallelogram">
            <a:avLst/>
          </a:prstGeom>
          <a:solidFill>
            <a:srgbClr val="41B13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Paralelkenar 5"/>
          <p:cNvSpPr/>
          <p:nvPr/>
        </p:nvSpPr>
        <p:spPr>
          <a:xfrm>
            <a:off x="137079" y="253981"/>
            <a:ext cx="6306054" cy="678354"/>
          </a:xfrm>
          <a:prstGeom prst="parallelogram">
            <a:avLst/>
          </a:prstGeom>
          <a:solidFill>
            <a:srgbClr val="2A3E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2" name="Metin kutusu 21"/>
          <p:cNvSpPr txBox="1"/>
          <p:nvPr/>
        </p:nvSpPr>
        <p:spPr>
          <a:xfrm>
            <a:off x="366785" y="318669"/>
            <a:ext cx="108336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>
                    <a:lumMod val="95000"/>
                  </a:schemeClr>
                </a:solidFill>
              </a:rPr>
              <a:t>Presentation Content </a:t>
            </a:r>
            <a:endParaRPr lang="tr-TR" sz="3200" b="1" dirty="0">
              <a:solidFill>
                <a:schemeClr val="bg1">
                  <a:lumMod val="95000"/>
                </a:schemeClr>
              </a:solidFill>
            </a:endParaRPr>
          </a:p>
          <a:p>
            <a:endParaRPr lang="tr-TR" sz="3200" b="1" dirty="0">
              <a:solidFill>
                <a:schemeClr val="bg2"/>
              </a:solidFill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944112772"/>
              </p:ext>
            </p:extLst>
          </p:nvPr>
        </p:nvGraphicFramePr>
        <p:xfrm>
          <a:off x="4567217" y="1032395"/>
          <a:ext cx="6888480" cy="51903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3173" y="6219825"/>
            <a:ext cx="214312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73" y="1651000"/>
            <a:ext cx="3606862" cy="399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5202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5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6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6" grpId="0" animBg="1"/>
          <p:bldP spid="2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6" grpId="0" animBg="1"/>
          <p:bldP spid="22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ralelkenar 4"/>
          <p:cNvSpPr/>
          <p:nvPr/>
        </p:nvSpPr>
        <p:spPr>
          <a:xfrm>
            <a:off x="323518" y="271208"/>
            <a:ext cx="6744939" cy="661127"/>
          </a:xfrm>
          <a:prstGeom prst="parallelogram">
            <a:avLst/>
          </a:prstGeom>
          <a:solidFill>
            <a:srgbClr val="41B13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Paralelkenar 5"/>
          <p:cNvSpPr/>
          <p:nvPr/>
        </p:nvSpPr>
        <p:spPr>
          <a:xfrm>
            <a:off x="137079" y="253981"/>
            <a:ext cx="6684636" cy="678354"/>
          </a:xfrm>
          <a:prstGeom prst="parallelogram">
            <a:avLst/>
          </a:prstGeom>
          <a:solidFill>
            <a:srgbClr val="2A3E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2" name="Metin kutusu 21"/>
          <p:cNvSpPr txBox="1"/>
          <p:nvPr/>
        </p:nvSpPr>
        <p:spPr>
          <a:xfrm>
            <a:off x="366786" y="318669"/>
            <a:ext cx="76451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tr-TR" sz="3200" b="1" dirty="0">
                <a:solidFill>
                  <a:schemeClr val="bg2"/>
                </a:solidFill>
              </a:rPr>
              <a:t>1. </a:t>
            </a:r>
            <a:r>
              <a:rPr lang="en-US" sz="3200" b="1" dirty="0">
                <a:solidFill>
                  <a:schemeClr val="bg1"/>
                </a:solidFill>
              </a:rPr>
              <a:t>Summary of the Current Situation</a:t>
            </a:r>
            <a:endParaRPr lang="tr-TR" sz="3200" b="1" dirty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</a:pPr>
            <a:endParaRPr lang="tr-TR" sz="3200" b="1" dirty="0">
              <a:solidFill>
                <a:schemeClr val="bg2"/>
              </a:solidFill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2625957" y="1388756"/>
            <a:ext cx="9536411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700" dirty="0">
                <a:solidFill>
                  <a:srgbClr val="0070C0"/>
                </a:solidFill>
              </a:rPr>
              <a:t>*</a:t>
            </a:r>
            <a:r>
              <a:rPr lang="en-US" sz="1600" dirty="0">
                <a:solidFill>
                  <a:srgbClr val="0070C0"/>
                </a:solidFill>
              </a:rPr>
              <a:t>The customer applies to the electricity distribution company in line with his own needs and gets a subscription</a:t>
            </a:r>
            <a:r>
              <a:rPr lang="en-US" sz="1600" dirty="0"/>
              <a:t>, </a:t>
            </a:r>
            <a:endParaRPr lang="tr-TR" sz="1700" dirty="0">
              <a:solidFill>
                <a:srgbClr val="0070C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9242" y="6115324"/>
            <a:ext cx="214312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Metin kutusu 12"/>
          <p:cNvSpPr txBox="1"/>
          <p:nvPr/>
        </p:nvSpPr>
        <p:spPr>
          <a:xfrm>
            <a:off x="2632302" y="1873012"/>
            <a:ext cx="8350049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700" dirty="0">
                <a:solidFill>
                  <a:srgbClr val="0070C0"/>
                </a:solidFill>
              </a:rPr>
              <a:t>* </a:t>
            </a:r>
            <a:r>
              <a:rPr lang="en-US" sz="1600" dirty="0">
                <a:solidFill>
                  <a:srgbClr val="0070C0"/>
                </a:solidFill>
              </a:rPr>
              <a:t>The customer consumes</a:t>
            </a:r>
            <a:r>
              <a:rPr lang="tr-TR" sz="1600" dirty="0">
                <a:solidFill>
                  <a:srgbClr val="0070C0"/>
                </a:solidFill>
              </a:rPr>
              <a:t> </a:t>
            </a:r>
            <a:r>
              <a:rPr lang="tr-TR" sz="1600" dirty="0" err="1">
                <a:solidFill>
                  <a:srgbClr val="0070C0"/>
                </a:solidFill>
              </a:rPr>
              <a:t>energy</a:t>
            </a:r>
            <a:r>
              <a:rPr lang="en-US" sz="1600" dirty="0">
                <a:solidFill>
                  <a:srgbClr val="0070C0"/>
                </a:solidFill>
              </a:rPr>
              <a:t> in line with his monthly need,</a:t>
            </a:r>
            <a:endParaRPr lang="tr-TR" sz="1600" dirty="0">
              <a:solidFill>
                <a:srgbClr val="0070C0"/>
              </a:solidFill>
            </a:endParaRPr>
          </a:p>
        </p:txBody>
      </p:sp>
      <p:sp>
        <p:nvSpPr>
          <p:cNvPr id="15" name="Metin kutusu 14"/>
          <p:cNvSpPr txBox="1"/>
          <p:nvPr/>
        </p:nvSpPr>
        <p:spPr>
          <a:xfrm>
            <a:off x="2632302" y="2318550"/>
            <a:ext cx="926738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700" dirty="0">
                <a:solidFill>
                  <a:srgbClr val="0070C0"/>
                </a:solidFill>
              </a:rPr>
              <a:t>* </a:t>
            </a:r>
            <a:r>
              <a:rPr lang="en-US" sz="1600" dirty="0">
                <a:solidFill>
                  <a:srgbClr val="0070C0"/>
                </a:solidFill>
              </a:rPr>
              <a:t>The meters are read periodically once a month, </a:t>
            </a:r>
            <a:endParaRPr lang="tr-TR" sz="1700" dirty="0">
              <a:solidFill>
                <a:srgbClr val="0070C0"/>
              </a:solidFill>
            </a:endParaRPr>
          </a:p>
        </p:txBody>
      </p:sp>
      <p:sp>
        <p:nvSpPr>
          <p:cNvPr id="16" name="Metin kutusu 15"/>
          <p:cNvSpPr txBox="1"/>
          <p:nvPr/>
        </p:nvSpPr>
        <p:spPr>
          <a:xfrm>
            <a:off x="2646690" y="2855367"/>
            <a:ext cx="8350049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700" dirty="0">
                <a:solidFill>
                  <a:srgbClr val="0070C0"/>
                </a:solidFill>
              </a:rPr>
              <a:t>* T</a:t>
            </a:r>
            <a:r>
              <a:rPr lang="en-US" sz="1600" dirty="0">
                <a:solidFill>
                  <a:srgbClr val="0070C0"/>
                </a:solidFill>
              </a:rPr>
              <a:t>he monthly invoice is presented to the customer,</a:t>
            </a:r>
            <a:endParaRPr lang="tr-TR" sz="2000" dirty="0">
              <a:solidFill>
                <a:srgbClr val="0070C0"/>
              </a:solidFill>
            </a:endParaRPr>
          </a:p>
        </p:txBody>
      </p:sp>
      <p:sp>
        <p:nvSpPr>
          <p:cNvPr id="17" name="Metin kutusu 16"/>
          <p:cNvSpPr txBox="1"/>
          <p:nvPr/>
        </p:nvSpPr>
        <p:spPr>
          <a:xfrm>
            <a:off x="2632303" y="3370622"/>
            <a:ext cx="935226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700" dirty="0">
                <a:solidFill>
                  <a:srgbClr val="0070C0"/>
                </a:solidFill>
              </a:rPr>
              <a:t>* </a:t>
            </a:r>
            <a:r>
              <a:rPr lang="en-US" sz="1600" dirty="0">
                <a:solidFill>
                  <a:srgbClr val="0070C0"/>
                </a:solidFill>
              </a:rPr>
              <a:t>If the customer does not have a problem and makes the payment, the usage continues in this way, </a:t>
            </a:r>
            <a:endParaRPr lang="tr-TR" sz="1600" dirty="0">
              <a:solidFill>
                <a:srgbClr val="0070C0"/>
              </a:solidFill>
            </a:endParaRPr>
          </a:p>
          <a:p>
            <a:endParaRPr lang="tr-TR" sz="1700" dirty="0">
              <a:solidFill>
                <a:srgbClr val="0070C0"/>
              </a:solidFill>
            </a:endParaRPr>
          </a:p>
        </p:txBody>
      </p:sp>
      <p:sp>
        <p:nvSpPr>
          <p:cNvPr id="18" name="Metin kutusu 17"/>
          <p:cNvSpPr txBox="1"/>
          <p:nvPr/>
        </p:nvSpPr>
        <p:spPr>
          <a:xfrm>
            <a:off x="2632301" y="3846471"/>
            <a:ext cx="8350049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700" dirty="0">
                <a:solidFill>
                  <a:srgbClr val="0070C0"/>
                </a:solidFill>
              </a:rPr>
              <a:t>* I</a:t>
            </a:r>
            <a:r>
              <a:rPr lang="en-US" sz="1700" dirty="0">
                <a:solidFill>
                  <a:srgbClr val="0070C0"/>
                </a:solidFill>
              </a:rPr>
              <a:t>f the customer has a problem in terms of payment,</a:t>
            </a:r>
            <a:r>
              <a:rPr lang="tr-TR" sz="1700" dirty="0">
                <a:solidFill>
                  <a:srgbClr val="0070C0"/>
                </a:solidFill>
              </a:rPr>
              <a:t> </a:t>
            </a:r>
            <a:r>
              <a:rPr lang="en-US" sz="1700" dirty="0">
                <a:solidFill>
                  <a:srgbClr val="0070C0"/>
                </a:solidFill>
              </a:rPr>
              <a:t>an interruption notice is left</a:t>
            </a:r>
            <a:r>
              <a:rPr lang="tr-TR" sz="1700" dirty="0">
                <a:solidFill>
                  <a:srgbClr val="0070C0"/>
                </a:solidFill>
              </a:rPr>
              <a:t> , </a:t>
            </a:r>
          </a:p>
        </p:txBody>
      </p:sp>
      <p:sp>
        <p:nvSpPr>
          <p:cNvPr id="20" name="Metin kutusu 19"/>
          <p:cNvSpPr txBox="1"/>
          <p:nvPr/>
        </p:nvSpPr>
        <p:spPr>
          <a:xfrm>
            <a:off x="2646690" y="4352814"/>
            <a:ext cx="8350049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700" dirty="0">
                <a:solidFill>
                  <a:srgbClr val="0070C0"/>
                </a:solidFill>
              </a:rPr>
              <a:t>* I</a:t>
            </a:r>
            <a:r>
              <a:rPr lang="en-US" sz="1700" dirty="0">
                <a:solidFill>
                  <a:srgbClr val="0070C0"/>
                </a:solidFill>
              </a:rPr>
              <a:t>f the customer has not paid after a certain period of time ,the energy is cut by the teams</a:t>
            </a:r>
            <a:r>
              <a:rPr lang="tr-TR" sz="1700" dirty="0">
                <a:solidFill>
                  <a:srgbClr val="0070C0"/>
                </a:solidFill>
              </a:rPr>
              <a:t> , </a:t>
            </a:r>
          </a:p>
        </p:txBody>
      </p:sp>
      <p:sp>
        <p:nvSpPr>
          <p:cNvPr id="21" name="Metin kutusu 20"/>
          <p:cNvSpPr txBox="1"/>
          <p:nvPr/>
        </p:nvSpPr>
        <p:spPr>
          <a:xfrm>
            <a:off x="2625957" y="4877130"/>
            <a:ext cx="926738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700" dirty="0">
                <a:solidFill>
                  <a:srgbClr val="0070C0"/>
                </a:solidFill>
              </a:rPr>
              <a:t>* </a:t>
            </a:r>
            <a:r>
              <a:rPr lang="en-US" sz="1600" dirty="0">
                <a:solidFill>
                  <a:srgbClr val="0070C0"/>
                </a:solidFill>
              </a:rPr>
              <a:t>If the customer has a problem in terms of</a:t>
            </a:r>
            <a:r>
              <a:rPr lang="tr-TR" sz="1600" dirty="0">
                <a:solidFill>
                  <a:srgbClr val="0070C0"/>
                </a:solidFill>
              </a:rPr>
              <a:t> illegal </a:t>
            </a:r>
            <a:r>
              <a:rPr lang="tr-TR" sz="1600" dirty="0" err="1">
                <a:solidFill>
                  <a:srgbClr val="0070C0"/>
                </a:solidFill>
              </a:rPr>
              <a:t>usage</a:t>
            </a:r>
            <a:r>
              <a:rPr lang="tr-TR" sz="1600" dirty="0">
                <a:solidFill>
                  <a:srgbClr val="0070C0"/>
                </a:solidFill>
              </a:rPr>
              <a:t>  </a:t>
            </a:r>
            <a:r>
              <a:rPr lang="en-US" sz="1600" dirty="0">
                <a:solidFill>
                  <a:srgbClr val="0070C0"/>
                </a:solidFill>
              </a:rPr>
              <a:t>and the teams find this</a:t>
            </a:r>
            <a:r>
              <a:rPr lang="tr-TR" sz="1600" dirty="0">
                <a:solidFill>
                  <a:srgbClr val="0070C0"/>
                </a:solidFill>
              </a:rPr>
              <a:t> illegal </a:t>
            </a:r>
            <a:r>
              <a:rPr lang="tr-TR" sz="1600" dirty="0" err="1">
                <a:solidFill>
                  <a:srgbClr val="0070C0"/>
                </a:solidFill>
              </a:rPr>
              <a:t>usage</a:t>
            </a:r>
            <a:r>
              <a:rPr lang="tr-TR" sz="1600" dirty="0">
                <a:solidFill>
                  <a:srgbClr val="0070C0"/>
                </a:solidFill>
              </a:rPr>
              <a:t> </a:t>
            </a:r>
            <a:r>
              <a:rPr lang="en-US" sz="1600" dirty="0">
                <a:solidFill>
                  <a:srgbClr val="0070C0"/>
                </a:solidFill>
              </a:rPr>
              <a:t>in the routine controls, they will apply a penalty</a:t>
            </a:r>
            <a:r>
              <a:rPr lang="tr-TR" sz="1600" dirty="0">
                <a:solidFill>
                  <a:srgbClr val="0070C0"/>
                </a:solidFill>
              </a:rPr>
              <a:t> ,</a:t>
            </a:r>
          </a:p>
          <a:p>
            <a:endParaRPr lang="tr-TR" sz="1700" dirty="0">
              <a:solidFill>
                <a:srgbClr val="0070C0"/>
              </a:solidFill>
            </a:endParaRPr>
          </a:p>
        </p:txBody>
      </p:sp>
      <p:sp>
        <p:nvSpPr>
          <p:cNvPr id="23" name="Metin kutusu 22"/>
          <p:cNvSpPr txBox="1"/>
          <p:nvPr/>
        </p:nvSpPr>
        <p:spPr>
          <a:xfrm>
            <a:off x="2646690" y="5676549"/>
            <a:ext cx="890252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700" dirty="0">
                <a:solidFill>
                  <a:srgbClr val="0070C0"/>
                </a:solidFill>
              </a:rPr>
              <a:t>* </a:t>
            </a:r>
            <a:r>
              <a:rPr lang="en-US" sz="1600" dirty="0">
                <a:solidFill>
                  <a:srgbClr val="0070C0"/>
                </a:solidFill>
              </a:rPr>
              <a:t>In this structure, technical and commercial loss teams must routinely control</a:t>
            </a:r>
            <a:r>
              <a:rPr lang="tr-TR" sz="1600" dirty="0">
                <a:solidFill>
                  <a:srgbClr val="0070C0"/>
                </a:solidFill>
              </a:rPr>
              <a:t> </a:t>
            </a:r>
            <a:r>
              <a:rPr lang="tr-TR" sz="1600" dirty="0" err="1">
                <a:solidFill>
                  <a:srgbClr val="0070C0"/>
                </a:solidFill>
              </a:rPr>
              <a:t>to</a:t>
            </a:r>
            <a:r>
              <a:rPr lang="tr-TR" sz="1600" dirty="0">
                <a:solidFill>
                  <a:srgbClr val="0070C0"/>
                </a:solidFill>
              </a:rPr>
              <a:t> </a:t>
            </a:r>
            <a:r>
              <a:rPr lang="tr-TR" sz="1600" dirty="0" err="1">
                <a:solidFill>
                  <a:srgbClr val="0070C0"/>
                </a:solidFill>
              </a:rPr>
              <a:t>the</a:t>
            </a:r>
            <a:r>
              <a:rPr lang="tr-TR" sz="1600" dirty="0">
                <a:solidFill>
                  <a:srgbClr val="0070C0"/>
                </a:solidFill>
              </a:rPr>
              <a:t> </a:t>
            </a:r>
            <a:r>
              <a:rPr lang="tr-TR" sz="1600" dirty="0" err="1">
                <a:solidFill>
                  <a:srgbClr val="0070C0"/>
                </a:solidFill>
              </a:rPr>
              <a:t>area</a:t>
            </a:r>
            <a:r>
              <a:rPr lang="en-US" sz="1600" dirty="0">
                <a:solidFill>
                  <a:srgbClr val="0070C0"/>
                </a:solidFill>
              </a:rPr>
              <a:t>.</a:t>
            </a:r>
            <a:endParaRPr lang="tr-TR" sz="1600" dirty="0">
              <a:solidFill>
                <a:srgbClr val="0070C0"/>
              </a:solidFill>
            </a:endParaRPr>
          </a:p>
          <a:p>
            <a:endParaRPr lang="tr-TR" sz="1700" dirty="0">
              <a:solidFill>
                <a:srgbClr val="0070C0"/>
              </a:solidFill>
            </a:endParaRPr>
          </a:p>
        </p:txBody>
      </p:sp>
      <p:pic>
        <p:nvPicPr>
          <p:cNvPr id="24" name="Resim 23"/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0000"/>
                    </a14:imgEffect>
                    <a14:imgEffect>
                      <a14:brightnessContrast bright="1000" contrast="-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53" y="1270214"/>
            <a:ext cx="2483181" cy="210040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43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glow>
              <a:schemeClr val="accent1"/>
            </a:glow>
            <a:outerShdw blurRad="482600" dist="50800" dir="2700000" algn="tl" rotWithShape="0">
              <a:prstClr val="black">
                <a:alpha val="56000"/>
              </a:prstClr>
            </a:outerShdw>
            <a:reflection endPos="0" dist="50800" dir="5400000" sy="-100000" algn="bl" rotWithShape="0"/>
            <a:softEdge rad="393700"/>
          </a:effectLst>
          <a:scene3d>
            <a:camera prst="orthographicFront"/>
            <a:lightRig rig="threePt" dir="t"/>
          </a:scene3d>
          <a:sp3d>
            <a:bevelT w="12700"/>
          </a:sp3d>
        </p:spPr>
      </p:pic>
      <p:pic>
        <p:nvPicPr>
          <p:cNvPr id="25" name="Resim 24"/>
          <p:cNvPicPr/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5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53" y="3895945"/>
            <a:ext cx="2665625" cy="2290087"/>
          </a:xfrm>
          <a:prstGeom prst="rect">
            <a:avLst/>
          </a:prstGeom>
          <a:solidFill>
            <a:schemeClr val="accent1">
              <a:alpha val="88000"/>
            </a:schemeClr>
          </a:solidFill>
          <a:ln>
            <a:noFill/>
          </a:ln>
          <a:effectLst>
            <a:outerShdw blurRad="25400" dist="50800" dir="5400000" algn="ctr" rotWithShape="0">
              <a:srgbClr val="000000">
                <a:alpha val="45000"/>
              </a:srgbClr>
            </a:outerShdw>
            <a:softEdge rad="355600"/>
          </a:effectLst>
        </p:spPr>
      </p:pic>
    </p:spTree>
    <p:extLst>
      <p:ext uri="{BB962C8B-B14F-4D97-AF65-F5344CB8AC3E}">
        <p14:creationId xmlns:p14="http://schemas.microsoft.com/office/powerpoint/2010/main" val="2481734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5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6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5" fill="hold">
                          <p:stCondLst>
                            <p:cond delay="indefinite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9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0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6" grpId="0" animBg="1"/>
          <p:bldP spid="22" grpId="0"/>
          <p:bldP spid="2" grpId="0"/>
          <p:bldP spid="13" grpId="0"/>
          <p:bldP spid="15" grpId="0"/>
          <p:bldP spid="16" grpId="0"/>
          <p:bldP spid="17" grpId="0"/>
          <p:bldP spid="18" grpId="0"/>
          <p:bldP spid="20" grpId="0"/>
          <p:bldP spid="21" grpId="0"/>
          <p:bldP spid="2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5" fill="hold">
                          <p:stCondLst>
                            <p:cond delay="indefinite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9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0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6" grpId="0" animBg="1"/>
          <p:bldP spid="22" grpId="0"/>
          <p:bldP spid="2" grpId="0"/>
          <p:bldP spid="13" grpId="0"/>
          <p:bldP spid="15" grpId="0"/>
          <p:bldP spid="16" grpId="0"/>
          <p:bldP spid="17" grpId="0"/>
          <p:bldP spid="18" grpId="0"/>
          <p:bldP spid="20" grpId="0"/>
          <p:bldP spid="21" grpId="0"/>
          <p:bldP spid="23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ralelkenar 4"/>
          <p:cNvSpPr/>
          <p:nvPr/>
        </p:nvSpPr>
        <p:spPr>
          <a:xfrm>
            <a:off x="323518" y="271208"/>
            <a:ext cx="6356681" cy="661127"/>
          </a:xfrm>
          <a:prstGeom prst="parallelogram">
            <a:avLst/>
          </a:prstGeom>
          <a:solidFill>
            <a:srgbClr val="41B13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" name="Paralelkenar 5"/>
          <p:cNvSpPr/>
          <p:nvPr/>
        </p:nvSpPr>
        <p:spPr>
          <a:xfrm>
            <a:off x="137079" y="253981"/>
            <a:ext cx="6306054" cy="678354"/>
          </a:xfrm>
          <a:prstGeom prst="parallelogram">
            <a:avLst/>
          </a:prstGeom>
          <a:solidFill>
            <a:srgbClr val="2A3E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22" name="Metin kutusu 21"/>
          <p:cNvSpPr txBox="1"/>
          <p:nvPr/>
        </p:nvSpPr>
        <p:spPr>
          <a:xfrm>
            <a:off x="366786" y="318669"/>
            <a:ext cx="56720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tr-TR" sz="3200" b="1" dirty="0">
                <a:solidFill>
                  <a:srgbClr val="E7E6E6"/>
                </a:solidFill>
              </a:rPr>
              <a:t>2. </a:t>
            </a:r>
            <a:r>
              <a:rPr lang="en-US" sz="3200" b="1" dirty="0">
                <a:solidFill>
                  <a:schemeClr val="bg1"/>
                </a:solidFill>
              </a:rPr>
              <a:t>Intended Status </a:t>
            </a:r>
            <a:endParaRPr lang="tr-TR" sz="3200" b="1" dirty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</a:pPr>
            <a:endParaRPr lang="tr-TR" sz="3200" b="1" dirty="0">
              <a:solidFill>
                <a:srgbClr val="E7E6E6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9242" y="6115324"/>
            <a:ext cx="214312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Metin kutusu 12"/>
          <p:cNvSpPr txBox="1"/>
          <p:nvPr/>
        </p:nvSpPr>
        <p:spPr>
          <a:xfrm>
            <a:off x="3290106" y="2041740"/>
            <a:ext cx="8350049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700" dirty="0">
                <a:solidFill>
                  <a:srgbClr val="0070C0"/>
                </a:solidFill>
              </a:rPr>
              <a:t>* </a:t>
            </a:r>
            <a:r>
              <a:rPr lang="en-US" sz="1600" dirty="0">
                <a:solidFill>
                  <a:srgbClr val="0070C0"/>
                </a:solidFill>
              </a:rPr>
              <a:t>The customer buys kwh in line with his monthly needs and loads it to his own meter,</a:t>
            </a:r>
            <a:endParaRPr lang="tr-TR" sz="1600" dirty="0">
              <a:solidFill>
                <a:srgbClr val="0070C0"/>
              </a:solidFill>
            </a:endParaRPr>
          </a:p>
        </p:txBody>
      </p:sp>
      <p:sp>
        <p:nvSpPr>
          <p:cNvPr id="15" name="Metin kutusu 14"/>
          <p:cNvSpPr txBox="1"/>
          <p:nvPr/>
        </p:nvSpPr>
        <p:spPr>
          <a:xfrm>
            <a:off x="3339619" y="2670133"/>
            <a:ext cx="864791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700" dirty="0">
                <a:solidFill>
                  <a:srgbClr val="0070C0"/>
                </a:solidFill>
              </a:rPr>
              <a:t>* </a:t>
            </a:r>
            <a:r>
              <a:rPr lang="en-US" sz="1600" dirty="0">
                <a:solidFill>
                  <a:srgbClr val="0070C0"/>
                </a:solidFill>
              </a:rPr>
              <a:t>The meters give an alarm when the kwh is almost </a:t>
            </a:r>
            <a:r>
              <a:rPr lang="en-US" sz="1600" dirty="0" err="1">
                <a:solidFill>
                  <a:srgbClr val="0070C0"/>
                </a:solidFill>
              </a:rPr>
              <a:t>exhausted,if</a:t>
            </a:r>
            <a:r>
              <a:rPr lang="en-US" sz="1600" dirty="0">
                <a:solidFill>
                  <a:srgbClr val="0070C0"/>
                </a:solidFill>
              </a:rPr>
              <a:t> the customer makes the payment, the usage continues in this way</a:t>
            </a:r>
            <a:r>
              <a:rPr lang="tr-TR" sz="1600" dirty="0">
                <a:solidFill>
                  <a:srgbClr val="0070C0"/>
                </a:solidFill>
              </a:rPr>
              <a:t> ,</a:t>
            </a:r>
            <a:endParaRPr lang="tr-TR" sz="1700" dirty="0">
              <a:solidFill>
                <a:srgbClr val="0070C0"/>
              </a:solidFill>
            </a:endParaRPr>
          </a:p>
        </p:txBody>
      </p:sp>
      <p:sp>
        <p:nvSpPr>
          <p:cNvPr id="18" name="Metin kutusu 17"/>
          <p:cNvSpPr txBox="1"/>
          <p:nvPr/>
        </p:nvSpPr>
        <p:spPr>
          <a:xfrm>
            <a:off x="3357104" y="3492897"/>
            <a:ext cx="862746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700" dirty="0">
                <a:solidFill>
                  <a:srgbClr val="0070C0"/>
                </a:solidFill>
              </a:rPr>
              <a:t>* </a:t>
            </a:r>
            <a:r>
              <a:rPr lang="en-US" sz="1600" dirty="0">
                <a:solidFill>
                  <a:srgbClr val="0070C0"/>
                </a:solidFill>
              </a:rPr>
              <a:t>If the customer has a problem in terms of payment, that is, he does not buy kWh, the meter cuts the energy with the internal opening-cutting relay, the customer has to buy kWh to re-energize</a:t>
            </a:r>
            <a:r>
              <a:rPr lang="tr-TR" sz="1600" dirty="0">
                <a:solidFill>
                  <a:srgbClr val="0070C0"/>
                </a:solidFill>
              </a:rPr>
              <a:t>,</a:t>
            </a:r>
            <a:endParaRPr lang="tr-TR" sz="1700" dirty="0">
              <a:solidFill>
                <a:srgbClr val="0070C0"/>
              </a:solidFill>
            </a:endParaRPr>
          </a:p>
        </p:txBody>
      </p:sp>
      <p:sp>
        <p:nvSpPr>
          <p:cNvPr id="21" name="Metin kutusu 20"/>
          <p:cNvSpPr txBox="1"/>
          <p:nvPr/>
        </p:nvSpPr>
        <p:spPr>
          <a:xfrm>
            <a:off x="3357104" y="4329269"/>
            <a:ext cx="8834896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700" dirty="0">
                <a:solidFill>
                  <a:srgbClr val="0070C0"/>
                </a:solidFill>
              </a:rPr>
              <a:t>* </a:t>
            </a:r>
            <a:r>
              <a:rPr lang="en-US" sz="1600" dirty="0">
                <a:solidFill>
                  <a:srgbClr val="0070C0"/>
                </a:solidFill>
              </a:rPr>
              <a:t>If the customer has a problem in terms of illegal </a:t>
            </a:r>
            <a:r>
              <a:rPr lang="en-US" sz="1600" dirty="0" err="1">
                <a:solidFill>
                  <a:srgbClr val="0070C0"/>
                </a:solidFill>
              </a:rPr>
              <a:t>useage</a:t>
            </a:r>
            <a:r>
              <a:rPr lang="en-US" sz="1600" dirty="0">
                <a:solidFill>
                  <a:srgbClr val="0070C0"/>
                </a:solidFill>
              </a:rPr>
              <a:t> , the meter detects it and cuts the energy with the built-in opening-breaking relay, to re-energize it must be authorized by the system administrator. Even if the customer, whose from meter is theft , purchases a contour, it cannot continue to be used ,</a:t>
            </a:r>
            <a:endParaRPr lang="tr-TR" sz="1600" dirty="0">
              <a:solidFill>
                <a:srgbClr val="0070C0"/>
              </a:solidFill>
            </a:endParaRPr>
          </a:p>
        </p:txBody>
      </p:sp>
      <p:sp>
        <p:nvSpPr>
          <p:cNvPr id="23" name="Metin kutusu 22"/>
          <p:cNvSpPr txBox="1"/>
          <p:nvPr/>
        </p:nvSpPr>
        <p:spPr>
          <a:xfrm>
            <a:off x="3405555" y="5436472"/>
            <a:ext cx="8786445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700" dirty="0">
                <a:solidFill>
                  <a:srgbClr val="0070C0"/>
                </a:solidFill>
              </a:rPr>
              <a:t>* </a:t>
            </a:r>
            <a:r>
              <a:rPr lang="en-US" sz="1600" dirty="0">
                <a:solidFill>
                  <a:srgbClr val="0070C0"/>
                </a:solidFill>
              </a:rPr>
              <a:t>In this structure, technical and commercial loss teams </a:t>
            </a:r>
            <a:r>
              <a:rPr lang="tr-TR" sz="1600" dirty="0">
                <a:solidFill>
                  <a:srgbClr val="0070C0"/>
                </a:solidFill>
              </a:rPr>
              <a:t> </a:t>
            </a:r>
            <a:r>
              <a:rPr lang="en-US" sz="1600" dirty="0">
                <a:solidFill>
                  <a:srgbClr val="0070C0"/>
                </a:solidFill>
              </a:rPr>
              <a:t>do not have to control the field routinely, transformer-based loss and leakage analysis is performed from the system, focusing only on the problematic area</a:t>
            </a:r>
            <a:r>
              <a:rPr lang="tr-TR" sz="1600" dirty="0">
                <a:solidFill>
                  <a:srgbClr val="0070C0"/>
                </a:solidFill>
              </a:rPr>
              <a:t> ,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245" y="1449098"/>
            <a:ext cx="3138494" cy="2124119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064" y="3916900"/>
            <a:ext cx="2674855" cy="2517511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Metin kutusu 18"/>
          <p:cNvSpPr txBox="1"/>
          <p:nvPr/>
        </p:nvSpPr>
        <p:spPr>
          <a:xfrm>
            <a:off x="3295739" y="1272126"/>
            <a:ext cx="868882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700" dirty="0">
                <a:solidFill>
                  <a:srgbClr val="0070C0"/>
                </a:solidFill>
              </a:rPr>
              <a:t>* </a:t>
            </a:r>
            <a:r>
              <a:rPr lang="en-US" sz="1600" dirty="0">
                <a:solidFill>
                  <a:srgbClr val="0070C0"/>
                </a:solidFill>
              </a:rPr>
              <a:t>The customer applies to the electricity distribution company in line with his own needs and </a:t>
            </a:r>
            <a:endParaRPr lang="tr-TR" sz="1600" dirty="0">
              <a:solidFill>
                <a:srgbClr val="0070C0"/>
              </a:solidFill>
            </a:endParaRPr>
          </a:p>
          <a:p>
            <a:r>
              <a:rPr lang="en-US" sz="1600" dirty="0">
                <a:solidFill>
                  <a:srgbClr val="0070C0"/>
                </a:solidFill>
              </a:rPr>
              <a:t>gets a subscription, </a:t>
            </a:r>
            <a:endParaRPr lang="tr-TR" sz="17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332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5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6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6" grpId="0" animBg="1"/>
          <p:bldP spid="22" grpId="0"/>
          <p:bldP spid="13" grpId="0"/>
          <p:bldP spid="15" grpId="0"/>
          <p:bldP spid="18" grpId="0"/>
          <p:bldP spid="21" grpId="0"/>
          <p:bldP spid="23" grpId="0"/>
          <p:bldP spid="1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6" grpId="0" animBg="1"/>
          <p:bldP spid="22" grpId="0"/>
          <p:bldP spid="13" grpId="0"/>
          <p:bldP spid="15" grpId="0"/>
          <p:bldP spid="18" grpId="0"/>
          <p:bldP spid="21" grpId="0"/>
          <p:bldP spid="23" grpId="0"/>
          <p:bldP spid="19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ralelkenar 4"/>
          <p:cNvSpPr/>
          <p:nvPr/>
        </p:nvSpPr>
        <p:spPr>
          <a:xfrm>
            <a:off x="323518" y="271208"/>
            <a:ext cx="7791781" cy="661127"/>
          </a:xfrm>
          <a:prstGeom prst="parallelogram">
            <a:avLst/>
          </a:prstGeom>
          <a:solidFill>
            <a:srgbClr val="41B13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" name="Paralelkenar 5"/>
          <p:cNvSpPr/>
          <p:nvPr/>
        </p:nvSpPr>
        <p:spPr>
          <a:xfrm>
            <a:off x="137078" y="253981"/>
            <a:ext cx="7672457" cy="678354"/>
          </a:xfrm>
          <a:prstGeom prst="parallelogram">
            <a:avLst/>
          </a:prstGeom>
          <a:solidFill>
            <a:srgbClr val="2A3E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22" name="Metin kutusu 21"/>
          <p:cNvSpPr txBox="1"/>
          <p:nvPr/>
        </p:nvSpPr>
        <p:spPr>
          <a:xfrm>
            <a:off x="366786" y="318669"/>
            <a:ext cx="74427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0"/>
              </a:spcBef>
            </a:pPr>
            <a:r>
              <a:rPr lang="tr-TR" sz="3200" b="1" dirty="0">
                <a:solidFill>
                  <a:srgbClr val="E7E6E6"/>
                </a:solidFill>
              </a:rPr>
              <a:t>3. </a:t>
            </a:r>
            <a:r>
              <a:rPr lang="en-US" sz="3200" b="1" dirty="0">
                <a:solidFill>
                  <a:schemeClr val="bg1"/>
                </a:solidFill>
              </a:rPr>
              <a:t>Purpose of Us</a:t>
            </a:r>
            <a:r>
              <a:rPr lang="tr-TR" sz="3200" b="1" dirty="0" err="1">
                <a:solidFill>
                  <a:schemeClr val="bg1"/>
                </a:solidFill>
              </a:rPr>
              <a:t>ing</a:t>
            </a:r>
            <a:r>
              <a:rPr lang="en-US" sz="3200" b="1" dirty="0">
                <a:solidFill>
                  <a:schemeClr val="bg1"/>
                </a:solidFill>
              </a:rPr>
              <a:t> Prepaid Meters</a:t>
            </a:r>
            <a:endParaRPr lang="tr-TR" sz="3200" b="1" dirty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</a:pPr>
            <a:endParaRPr lang="tr-TR" sz="3200" b="1" dirty="0">
              <a:solidFill>
                <a:srgbClr val="E7E6E6"/>
              </a:solidFill>
            </a:endParaRPr>
          </a:p>
          <a:p>
            <a:pPr>
              <a:spcBef>
                <a:spcPct val="0"/>
              </a:spcBef>
            </a:pPr>
            <a:endParaRPr lang="tr-TR" sz="3200" b="1" dirty="0">
              <a:solidFill>
                <a:srgbClr val="E7E6E6"/>
              </a:solidFill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4767805" y="1228938"/>
            <a:ext cx="603018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700" dirty="0">
                <a:solidFill>
                  <a:srgbClr val="0070C0"/>
                </a:solidFill>
              </a:rPr>
              <a:t>* </a:t>
            </a:r>
            <a:r>
              <a:rPr lang="en-US" sz="1600" dirty="0">
                <a:solidFill>
                  <a:srgbClr val="0070C0"/>
                </a:solidFill>
              </a:rPr>
              <a:t>To reduce monthly unnecessary operational transactions and costs,</a:t>
            </a:r>
            <a:endParaRPr lang="tr-TR" sz="1600" dirty="0">
              <a:solidFill>
                <a:srgbClr val="0070C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9242" y="6115324"/>
            <a:ext cx="214312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Metin kutusu 12"/>
          <p:cNvSpPr txBox="1"/>
          <p:nvPr/>
        </p:nvSpPr>
        <p:spPr>
          <a:xfrm>
            <a:off x="4767805" y="1891826"/>
            <a:ext cx="5699983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700" dirty="0">
                <a:solidFill>
                  <a:srgbClr val="0070C0"/>
                </a:solidFill>
              </a:rPr>
              <a:t>* </a:t>
            </a:r>
            <a:r>
              <a:rPr lang="en-US" sz="1600" dirty="0">
                <a:solidFill>
                  <a:srgbClr val="0070C0"/>
                </a:solidFill>
              </a:rPr>
              <a:t>To make the collection before the customer uses energy,</a:t>
            </a:r>
            <a:endParaRPr lang="tr-TR" sz="1600" dirty="0">
              <a:solidFill>
                <a:srgbClr val="0070C0"/>
              </a:solidFill>
            </a:endParaRPr>
          </a:p>
        </p:txBody>
      </p:sp>
      <p:sp>
        <p:nvSpPr>
          <p:cNvPr id="15" name="Metin kutusu 14"/>
          <p:cNvSpPr txBox="1"/>
          <p:nvPr/>
        </p:nvSpPr>
        <p:spPr>
          <a:xfrm>
            <a:off x="4767805" y="2498241"/>
            <a:ext cx="512848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700" dirty="0">
                <a:solidFill>
                  <a:srgbClr val="0070C0"/>
                </a:solidFill>
              </a:rPr>
              <a:t>* </a:t>
            </a:r>
            <a:r>
              <a:rPr lang="en-US" sz="1600" dirty="0">
                <a:solidFill>
                  <a:srgbClr val="0070C0"/>
                </a:solidFill>
              </a:rPr>
              <a:t>To provide effective Loss / Leak Control, </a:t>
            </a:r>
            <a:endParaRPr lang="tr-TR" sz="1600" dirty="0">
              <a:solidFill>
                <a:srgbClr val="0070C0"/>
              </a:solidFill>
            </a:endParaRPr>
          </a:p>
        </p:txBody>
      </p:sp>
      <p:sp>
        <p:nvSpPr>
          <p:cNvPr id="18" name="Metin kutusu 17"/>
          <p:cNvSpPr txBox="1"/>
          <p:nvPr/>
        </p:nvSpPr>
        <p:spPr>
          <a:xfrm>
            <a:off x="4767805" y="3142760"/>
            <a:ext cx="448078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700" dirty="0">
                <a:solidFill>
                  <a:srgbClr val="0070C0"/>
                </a:solidFill>
              </a:rPr>
              <a:t>* </a:t>
            </a:r>
            <a:r>
              <a:rPr lang="en-US" sz="1600" dirty="0">
                <a:solidFill>
                  <a:srgbClr val="0070C0"/>
                </a:solidFill>
              </a:rPr>
              <a:t>To minimize subscription transactions,</a:t>
            </a:r>
            <a:endParaRPr lang="tr-TR" sz="1600" dirty="0">
              <a:solidFill>
                <a:srgbClr val="0070C0"/>
              </a:solidFill>
            </a:endParaRPr>
          </a:p>
        </p:txBody>
      </p:sp>
      <p:sp>
        <p:nvSpPr>
          <p:cNvPr id="21" name="Metin kutusu 20"/>
          <p:cNvSpPr txBox="1"/>
          <p:nvPr/>
        </p:nvSpPr>
        <p:spPr>
          <a:xfrm>
            <a:off x="4767805" y="3761306"/>
            <a:ext cx="435502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700" dirty="0">
                <a:solidFill>
                  <a:srgbClr val="0070C0"/>
                </a:solidFill>
              </a:rPr>
              <a:t>* </a:t>
            </a:r>
            <a:r>
              <a:rPr lang="en-US" sz="1600" dirty="0">
                <a:solidFill>
                  <a:srgbClr val="0070C0"/>
                </a:solidFill>
              </a:rPr>
              <a:t>To direct the customer to savings,  </a:t>
            </a:r>
            <a:endParaRPr lang="tr-TR" sz="1600" dirty="0">
              <a:solidFill>
                <a:srgbClr val="0070C0"/>
              </a:solidFill>
            </a:endParaRPr>
          </a:p>
          <a:p>
            <a:endParaRPr lang="tr-TR" sz="1700" dirty="0">
              <a:solidFill>
                <a:srgbClr val="0070C0"/>
              </a:solidFill>
            </a:endParaRPr>
          </a:p>
        </p:txBody>
      </p:sp>
      <p:sp>
        <p:nvSpPr>
          <p:cNvPr id="23" name="Metin kutusu 22"/>
          <p:cNvSpPr txBox="1"/>
          <p:nvPr/>
        </p:nvSpPr>
        <p:spPr>
          <a:xfrm>
            <a:off x="4767805" y="4437597"/>
            <a:ext cx="417502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700" dirty="0">
                <a:solidFill>
                  <a:srgbClr val="0070C0"/>
                </a:solidFill>
              </a:rPr>
              <a:t>* </a:t>
            </a:r>
            <a:r>
              <a:rPr lang="en-US" sz="1600" dirty="0">
                <a:solidFill>
                  <a:srgbClr val="0070C0"/>
                </a:solidFill>
              </a:rPr>
              <a:t>To increase customer satisfaction,</a:t>
            </a:r>
            <a:endParaRPr lang="tr-TR" sz="1600" dirty="0">
              <a:solidFill>
                <a:srgbClr val="0070C0"/>
              </a:solidFill>
            </a:endParaRPr>
          </a:p>
          <a:p>
            <a:endParaRPr lang="tr-TR" sz="1700" dirty="0">
              <a:solidFill>
                <a:srgbClr val="0070C0"/>
              </a:solidFill>
            </a:endParaRPr>
          </a:p>
        </p:txBody>
      </p:sp>
      <p:sp>
        <p:nvSpPr>
          <p:cNvPr id="16" name="Metin kutusu 15"/>
          <p:cNvSpPr txBox="1"/>
          <p:nvPr/>
        </p:nvSpPr>
        <p:spPr>
          <a:xfrm>
            <a:off x="4767805" y="5113305"/>
            <a:ext cx="4709383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700" dirty="0">
                <a:solidFill>
                  <a:srgbClr val="0070C0"/>
                </a:solidFill>
              </a:rPr>
              <a:t>* </a:t>
            </a:r>
            <a:r>
              <a:rPr lang="en-US" sz="1600" dirty="0">
                <a:solidFill>
                  <a:srgbClr val="0070C0"/>
                </a:solidFill>
              </a:rPr>
              <a:t>To be able to report effectively,</a:t>
            </a:r>
            <a:endParaRPr lang="tr-TR" sz="1600" dirty="0">
              <a:solidFill>
                <a:srgbClr val="0070C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147" y="3916899"/>
            <a:ext cx="2463726" cy="2340540"/>
          </a:xfrm>
          <a:prstGeom prst="rect">
            <a:avLst/>
          </a:prstGeom>
          <a:noFill/>
          <a:ln>
            <a:noFill/>
          </a:ln>
          <a:effectLst>
            <a:softEdge rad="1397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29" y="1525364"/>
            <a:ext cx="3817083" cy="1945755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1814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5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6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6" grpId="0" animBg="1"/>
          <p:bldP spid="22" grpId="0"/>
          <p:bldP spid="2" grpId="0"/>
          <p:bldP spid="13" grpId="0"/>
          <p:bldP spid="15" grpId="0"/>
          <p:bldP spid="18" grpId="0"/>
          <p:bldP spid="21" grpId="0"/>
          <p:bldP spid="23" grpId="0"/>
          <p:bldP spid="1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6" grpId="0" animBg="1"/>
          <p:bldP spid="22" grpId="0"/>
          <p:bldP spid="2" grpId="0"/>
          <p:bldP spid="13" grpId="0"/>
          <p:bldP spid="15" grpId="0"/>
          <p:bldP spid="18" grpId="0"/>
          <p:bldP spid="21" grpId="0"/>
          <p:bldP spid="23" grpId="0"/>
          <p:bldP spid="16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ralelkenar 4"/>
          <p:cNvSpPr/>
          <p:nvPr/>
        </p:nvSpPr>
        <p:spPr>
          <a:xfrm>
            <a:off x="323519" y="271208"/>
            <a:ext cx="6263548" cy="661127"/>
          </a:xfrm>
          <a:prstGeom prst="parallelogram">
            <a:avLst/>
          </a:prstGeom>
          <a:solidFill>
            <a:srgbClr val="41B13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" name="Paralelkenar 5"/>
          <p:cNvSpPr/>
          <p:nvPr/>
        </p:nvSpPr>
        <p:spPr>
          <a:xfrm>
            <a:off x="137079" y="253981"/>
            <a:ext cx="6306054" cy="678354"/>
          </a:xfrm>
          <a:prstGeom prst="parallelogram">
            <a:avLst/>
          </a:prstGeom>
          <a:solidFill>
            <a:srgbClr val="2A3E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22" name="Metin kutusu 21"/>
          <p:cNvSpPr txBox="1"/>
          <p:nvPr/>
        </p:nvSpPr>
        <p:spPr>
          <a:xfrm>
            <a:off x="366786" y="318669"/>
            <a:ext cx="56720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0"/>
              </a:spcBef>
            </a:pPr>
            <a:r>
              <a:rPr lang="tr-TR" sz="3200" b="1" dirty="0">
                <a:solidFill>
                  <a:srgbClr val="E7E6E6"/>
                </a:solidFill>
              </a:rPr>
              <a:t>4. </a:t>
            </a:r>
            <a:r>
              <a:rPr lang="en-US" sz="3200" b="1" dirty="0">
                <a:solidFill>
                  <a:schemeClr val="bg1"/>
                </a:solidFill>
              </a:rPr>
              <a:t>Works To Be Made </a:t>
            </a:r>
            <a:endParaRPr lang="tr-TR" sz="3200" b="1" dirty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</a:pPr>
            <a:endParaRPr lang="tr-TR" sz="3200" b="1" dirty="0">
              <a:solidFill>
                <a:srgbClr val="E7E6E6"/>
              </a:solidFill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4247444" y="1204116"/>
            <a:ext cx="783307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>
                <a:solidFill>
                  <a:srgbClr val="0070C0"/>
                </a:solidFill>
              </a:rPr>
              <a:t>* </a:t>
            </a:r>
            <a:r>
              <a:rPr lang="en-US" sz="1600" dirty="0">
                <a:solidFill>
                  <a:srgbClr val="0070C0"/>
                </a:solidFill>
              </a:rPr>
              <a:t>First of all, a pilot project organization of a maximum of 1000 energy meters should be made,</a:t>
            </a:r>
          </a:p>
        </p:txBody>
      </p:sp>
      <p:sp>
        <p:nvSpPr>
          <p:cNvPr id="8" name="Metin kutusu 7"/>
          <p:cNvSpPr txBox="1"/>
          <p:nvPr/>
        </p:nvSpPr>
        <p:spPr>
          <a:xfrm>
            <a:off x="4242808" y="1885775"/>
            <a:ext cx="770244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>
                <a:solidFill>
                  <a:srgbClr val="0070C0"/>
                </a:solidFill>
              </a:rPr>
              <a:t>* </a:t>
            </a:r>
            <a:r>
              <a:rPr lang="en-US" sz="1600" dirty="0">
                <a:solidFill>
                  <a:srgbClr val="0070C0"/>
                </a:solidFill>
              </a:rPr>
              <a:t>During the pilot project, electrical and software training should be given to the electricity distribution company personnel,</a:t>
            </a:r>
          </a:p>
        </p:txBody>
      </p:sp>
      <p:sp>
        <p:nvSpPr>
          <p:cNvPr id="9" name="Metin kutusu 8"/>
          <p:cNvSpPr txBox="1"/>
          <p:nvPr/>
        </p:nvSpPr>
        <p:spPr>
          <a:xfrm>
            <a:off x="4242807" y="2632718"/>
            <a:ext cx="809433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>
                <a:solidFill>
                  <a:srgbClr val="0070C0"/>
                </a:solidFill>
              </a:rPr>
              <a:t>* </a:t>
            </a:r>
            <a:r>
              <a:rPr lang="en-US" sz="1600" dirty="0">
                <a:solidFill>
                  <a:srgbClr val="0070C0"/>
                </a:solidFill>
              </a:rPr>
              <a:t>If the dissemination decision is taken after the pilot project, the new costs and production infrastructure should be revised in accordance with the need and agreements should be made,</a:t>
            </a:r>
          </a:p>
        </p:txBody>
      </p:sp>
      <p:sp>
        <p:nvSpPr>
          <p:cNvPr id="10" name="Metin kutusu 9"/>
          <p:cNvSpPr txBox="1"/>
          <p:nvPr/>
        </p:nvSpPr>
        <p:spPr>
          <a:xfrm>
            <a:off x="4247444" y="3510669"/>
            <a:ext cx="783307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>
                <a:solidFill>
                  <a:srgbClr val="0070C0"/>
                </a:solidFill>
              </a:rPr>
              <a:t>* </a:t>
            </a:r>
            <a:r>
              <a:rPr lang="en-US" sz="1600" dirty="0">
                <a:solidFill>
                  <a:srgbClr val="0070C0"/>
                </a:solidFill>
              </a:rPr>
              <a:t>In parallel with this process, a Meter Adjustment Laboratory should be established in order to test the meter and to perform service operations ,</a:t>
            </a:r>
          </a:p>
        </p:txBody>
      </p:sp>
      <p:sp>
        <p:nvSpPr>
          <p:cNvPr id="11" name="Metin kutusu 10"/>
          <p:cNvSpPr txBox="1"/>
          <p:nvPr/>
        </p:nvSpPr>
        <p:spPr>
          <a:xfrm>
            <a:off x="4242807" y="4381435"/>
            <a:ext cx="777502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>
                <a:solidFill>
                  <a:srgbClr val="0070C0"/>
                </a:solidFill>
              </a:rPr>
              <a:t>* </a:t>
            </a:r>
            <a:r>
              <a:rPr lang="en-US" sz="1600" dirty="0">
                <a:solidFill>
                  <a:srgbClr val="0070C0"/>
                </a:solidFill>
              </a:rPr>
              <a:t>Collected data should be collected at a single point with the help of web services, a team should be set up for big data analysis,</a:t>
            </a:r>
          </a:p>
        </p:txBody>
      </p:sp>
      <p:sp>
        <p:nvSpPr>
          <p:cNvPr id="12" name="Metin kutusu 11"/>
          <p:cNvSpPr txBox="1"/>
          <p:nvPr/>
        </p:nvSpPr>
        <p:spPr>
          <a:xfrm>
            <a:off x="4284101" y="5323044"/>
            <a:ext cx="801174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>
                <a:solidFill>
                  <a:srgbClr val="0070C0"/>
                </a:solidFill>
              </a:rPr>
              <a:t>* </a:t>
            </a:r>
            <a:r>
              <a:rPr lang="en-US" sz="1600" dirty="0">
                <a:solidFill>
                  <a:srgbClr val="0070C0"/>
                </a:solidFill>
              </a:rPr>
              <a:t>Similarly, it should be aimed to reduce technical and commercial loss to minimum levels by analyzing transformer-based technical and commercial loss for each transformer zone .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8875" y="6207125"/>
            <a:ext cx="214312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78" y="1729288"/>
            <a:ext cx="4000801" cy="3581091"/>
          </a:xfrm>
          <a:prstGeom prst="rect">
            <a:avLst/>
          </a:prstGeom>
          <a:noFill/>
          <a:ln>
            <a:noFill/>
          </a:ln>
          <a:effectLst>
            <a:softEdge rad="1143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1843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5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6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6" grpId="0" animBg="1"/>
          <p:bldP spid="22" grpId="0"/>
          <p:bldP spid="7" grpId="0"/>
          <p:bldP spid="8" grpId="0"/>
          <p:bldP spid="9" grpId="0"/>
          <p:bldP spid="10" grpId="0"/>
          <p:bldP spid="11" grpId="0"/>
          <p:bldP spid="1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6" grpId="0" animBg="1"/>
          <p:bldP spid="22" grpId="0"/>
          <p:bldP spid="7" grpId="0"/>
          <p:bldP spid="8" grpId="0"/>
          <p:bldP spid="9" grpId="0"/>
          <p:bldP spid="10" grpId="0"/>
          <p:bldP spid="11" grpId="0"/>
          <p:bldP spid="12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ralelkenar 4"/>
          <p:cNvSpPr/>
          <p:nvPr/>
        </p:nvSpPr>
        <p:spPr>
          <a:xfrm>
            <a:off x="323519" y="271208"/>
            <a:ext cx="7789968" cy="661127"/>
          </a:xfrm>
          <a:prstGeom prst="parallelogram">
            <a:avLst/>
          </a:prstGeom>
          <a:solidFill>
            <a:srgbClr val="41B13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Paralelkenar 5"/>
          <p:cNvSpPr/>
          <p:nvPr/>
        </p:nvSpPr>
        <p:spPr>
          <a:xfrm>
            <a:off x="137078" y="253981"/>
            <a:ext cx="7742162" cy="678354"/>
          </a:xfrm>
          <a:prstGeom prst="parallelogram">
            <a:avLst/>
          </a:prstGeom>
          <a:solidFill>
            <a:srgbClr val="2A3E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Metin kutusu 21"/>
          <p:cNvSpPr txBox="1"/>
          <p:nvPr/>
        </p:nvSpPr>
        <p:spPr>
          <a:xfrm>
            <a:off x="366784" y="318669"/>
            <a:ext cx="7512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0"/>
              </a:spcBef>
            </a:pPr>
            <a:r>
              <a:rPr lang="en-US" sz="3200" b="1" dirty="0">
                <a:solidFill>
                  <a:srgbClr val="E7E6E6"/>
                </a:solidFill>
              </a:rPr>
              <a:t>5. </a:t>
            </a:r>
            <a:r>
              <a:rPr lang="en-US" sz="3200" b="1" dirty="0">
                <a:solidFill>
                  <a:schemeClr val="bg1"/>
                </a:solidFill>
              </a:rPr>
              <a:t>Project Technical Details ( Single Phase )</a:t>
            </a:r>
          </a:p>
        </p:txBody>
      </p:sp>
      <p:sp>
        <p:nvSpPr>
          <p:cNvPr id="2" name="Metin kutusu 1"/>
          <p:cNvSpPr txBox="1"/>
          <p:nvPr/>
        </p:nvSpPr>
        <p:spPr>
          <a:xfrm>
            <a:off x="4610098" y="973715"/>
            <a:ext cx="758190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b="1" dirty="0">
              <a:solidFill>
                <a:srgbClr val="478AB5"/>
              </a:solidFill>
            </a:endParaRPr>
          </a:p>
          <a:p>
            <a:endParaRPr lang="en-US" dirty="0"/>
          </a:p>
        </p:txBody>
      </p:sp>
      <p:sp>
        <p:nvSpPr>
          <p:cNvPr id="8" name="Metin kutusu 7"/>
          <p:cNvSpPr txBox="1"/>
          <p:nvPr/>
        </p:nvSpPr>
        <p:spPr>
          <a:xfrm>
            <a:off x="3566481" y="1176481"/>
            <a:ext cx="862551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</a:rPr>
              <a:t>*Model Name	: REF.SM.01(Single Phase ) </a:t>
            </a:r>
          </a:p>
          <a:p>
            <a:endParaRPr lang="en-US" sz="1600" dirty="0">
              <a:solidFill>
                <a:srgbClr val="0070C0"/>
              </a:solidFill>
            </a:endParaRPr>
          </a:p>
          <a:p>
            <a:r>
              <a:rPr lang="en-US" sz="1600" dirty="0">
                <a:solidFill>
                  <a:srgbClr val="0070C0"/>
                </a:solidFill>
              </a:rPr>
              <a:t>*Meter Definition	: 1 Phase , 2 Wires , 4 Tariffs , </a:t>
            </a:r>
            <a:r>
              <a:rPr lang="en-US" sz="1600" dirty="0" err="1">
                <a:solidFill>
                  <a:srgbClr val="0070C0"/>
                </a:solidFill>
              </a:rPr>
              <a:t>Demantmetered</a:t>
            </a:r>
            <a:r>
              <a:rPr lang="en-US" sz="1600" dirty="0">
                <a:solidFill>
                  <a:srgbClr val="0070C0"/>
                </a:solidFill>
              </a:rPr>
              <a:t> , Outdoor , Prepayment Meter</a:t>
            </a:r>
          </a:p>
          <a:p>
            <a:endParaRPr lang="en-US" sz="1600" dirty="0">
              <a:solidFill>
                <a:srgbClr val="0070C0"/>
              </a:solidFill>
            </a:endParaRPr>
          </a:p>
          <a:p>
            <a:r>
              <a:rPr lang="en-US" sz="1600" dirty="0">
                <a:solidFill>
                  <a:srgbClr val="0070C0"/>
                </a:solidFill>
              </a:rPr>
              <a:t>*Accuracy Class	: Mode B ( Class 1 )</a:t>
            </a:r>
          </a:p>
          <a:p>
            <a:endParaRPr lang="en-US" sz="1600" dirty="0">
              <a:solidFill>
                <a:srgbClr val="0070C0"/>
              </a:solidFill>
            </a:endParaRPr>
          </a:p>
          <a:p>
            <a:r>
              <a:rPr lang="en-US" sz="1600" dirty="0">
                <a:solidFill>
                  <a:srgbClr val="0070C0"/>
                </a:solidFill>
              </a:rPr>
              <a:t>*</a:t>
            </a:r>
            <a:r>
              <a:rPr lang="en-US" sz="1600" dirty="0" err="1">
                <a:solidFill>
                  <a:srgbClr val="0070C0"/>
                </a:solidFill>
              </a:rPr>
              <a:t>Referance</a:t>
            </a:r>
            <a:r>
              <a:rPr lang="en-US" sz="1600" dirty="0">
                <a:solidFill>
                  <a:srgbClr val="0070C0"/>
                </a:solidFill>
              </a:rPr>
              <a:t> Voltage	: 230/400V ( </a:t>
            </a:r>
            <a:r>
              <a:rPr lang="en-US" sz="1600" dirty="0" err="1">
                <a:solidFill>
                  <a:srgbClr val="0070C0"/>
                </a:solidFill>
              </a:rPr>
              <a:t>Compitable</a:t>
            </a:r>
            <a:r>
              <a:rPr lang="en-US" sz="1600" dirty="0">
                <a:solidFill>
                  <a:srgbClr val="0070C0"/>
                </a:solidFill>
              </a:rPr>
              <a:t> 240 / 400V )</a:t>
            </a:r>
          </a:p>
          <a:p>
            <a:endParaRPr lang="en-US" sz="1600" dirty="0">
              <a:solidFill>
                <a:srgbClr val="0070C0"/>
              </a:solidFill>
            </a:endParaRPr>
          </a:p>
          <a:p>
            <a:r>
              <a:rPr lang="en-US" sz="1600" dirty="0">
                <a:solidFill>
                  <a:srgbClr val="0070C0"/>
                </a:solidFill>
              </a:rPr>
              <a:t>*Wide </a:t>
            </a:r>
            <a:r>
              <a:rPr lang="en-US" sz="1600" dirty="0" err="1">
                <a:solidFill>
                  <a:srgbClr val="0070C0"/>
                </a:solidFill>
              </a:rPr>
              <a:t>InputVoltage</a:t>
            </a:r>
            <a:r>
              <a:rPr lang="en-US" sz="1600" dirty="0">
                <a:solidFill>
                  <a:srgbClr val="0070C0"/>
                </a:solidFill>
              </a:rPr>
              <a:t>    : 120V(Minimum) – 300V(</a:t>
            </a:r>
            <a:r>
              <a:rPr lang="en-US" sz="1600" dirty="0" err="1">
                <a:solidFill>
                  <a:srgbClr val="0070C0"/>
                </a:solidFill>
              </a:rPr>
              <a:t>Maksimum</a:t>
            </a:r>
            <a:r>
              <a:rPr lang="en-US" sz="1600" dirty="0">
                <a:solidFill>
                  <a:srgbClr val="0070C0"/>
                </a:solidFill>
              </a:rPr>
              <a:t>) ( Phase To </a:t>
            </a:r>
            <a:r>
              <a:rPr lang="en-US" sz="1600" dirty="0" err="1">
                <a:solidFill>
                  <a:srgbClr val="0070C0"/>
                </a:solidFill>
              </a:rPr>
              <a:t>Notr</a:t>
            </a:r>
            <a:r>
              <a:rPr lang="en-US" sz="1600" dirty="0">
                <a:solidFill>
                  <a:srgbClr val="0070C0"/>
                </a:solidFill>
              </a:rPr>
              <a:t> )</a:t>
            </a:r>
          </a:p>
          <a:p>
            <a:endParaRPr lang="en-US" sz="1600" dirty="0">
              <a:solidFill>
                <a:srgbClr val="0070C0"/>
              </a:solidFill>
            </a:endParaRPr>
          </a:p>
          <a:p>
            <a:r>
              <a:rPr lang="en-US" sz="1600" dirty="0">
                <a:solidFill>
                  <a:srgbClr val="0070C0"/>
                </a:solidFill>
              </a:rPr>
              <a:t>*Frequency          	: 50Hz</a:t>
            </a:r>
          </a:p>
          <a:p>
            <a:r>
              <a:rPr lang="en-US" sz="1600" dirty="0">
                <a:solidFill>
                  <a:srgbClr val="0070C0"/>
                </a:solidFill>
              </a:rPr>
              <a:t> </a:t>
            </a:r>
          </a:p>
          <a:p>
            <a:r>
              <a:rPr lang="en-US" sz="1600" dirty="0">
                <a:solidFill>
                  <a:srgbClr val="0070C0"/>
                </a:solidFill>
              </a:rPr>
              <a:t>*Take Off Current	: 20mA ( 5A / 200 in </a:t>
            </a:r>
            <a:r>
              <a:rPr lang="en-US" sz="1600" dirty="0" err="1">
                <a:solidFill>
                  <a:srgbClr val="0070C0"/>
                </a:solidFill>
              </a:rPr>
              <a:t>standart</a:t>
            </a:r>
            <a:r>
              <a:rPr lang="en-US" sz="1600" dirty="0">
                <a:solidFill>
                  <a:srgbClr val="0070C0"/>
                </a:solidFill>
              </a:rPr>
              <a:t> ) </a:t>
            </a:r>
          </a:p>
          <a:p>
            <a:endParaRPr lang="en-US" sz="1600" dirty="0">
              <a:solidFill>
                <a:srgbClr val="0070C0"/>
              </a:solidFill>
            </a:endParaRPr>
          </a:p>
          <a:p>
            <a:r>
              <a:rPr lang="en-US" sz="1600" dirty="0">
                <a:solidFill>
                  <a:srgbClr val="0070C0"/>
                </a:solidFill>
              </a:rPr>
              <a:t>*Minimum Current  	: 250mA</a:t>
            </a:r>
          </a:p>
          <a:p>
            <a:endParaRPr lang="en-US" sz="1600" dirty="0">
              <a:solidFill>
                <a:srgbClr val="0070C0"/>
              </a:solidFill>
            </a:endParaRPr>
          </a:p>
          <a:p>
            <a:r>
              <a:rPr lang="en-US" sz="1600" dirty="0">
                <a:solidFill>
                  <a:srgbClr val="0070C0"/>
                </a:solidFill>
              </a:rPr>
              <a:t>*</a:t>
            </a:r>
            <a:r>
              <a:rPr lang="en-US" sz="1600" dirty="0" err="1">
                <a:solidFill>
                  <a:srgbClr val="0070C0"/>
                </a:solidFill>
              </a:rPr>
              <a:t>Referance</a:t>
            </a:r>
            <a:r>
              <a:rPr lang="en-US" sz="1600" dirty="0">
                <a:solidFill>
                  <a:srgbClr val="0070C0"/>
                </a:solidFill>
              </a:rPr>
              <a:t> Current     : 5A</a:t>
            </a:r>
          </a:p>
          <a:p>
            <a:r>
              <a:rPr lang="en-US" sz="1600" dirty="0">
                <a:solidFill>
                  <a:srgbClr val="0070C0"/>
                </a:solidFill>
              </a:rPr>
              <a:t> </a:t>
            </a:r>
          </a:p>
          <a:p>
            <a:r>
              <a:rPr lang="en-US" sz="1600" dirty="0">
                <a:solidFill>
                  <a:srgbClr val="0070C0"/>
                </a:solidFill>
              </a:rPr>
              <a:t>*</a:t>
            </a:r>
            <a:r>
              <a:rPr lang="en-US" sz="1600" dirty="0" err="1">
                <a:solidFill>
                  <a:srgbClr val="0070C0"/>
                </a:solidFill>
              </a:rPr>
              <a:t>Maksimum</a:t>
            </a:r>
            <a:r>
              <a:rPr lang="en-US" sz="1600" dirty="0">
                <a:solidFill>
                  <a:srgbClr val="0070C0"/>
                </a:solidFill>
              </a:rPr>
              <a:t> Current   : 100A</a:t>
            </a:r>
          </a:p>
          <a:p>
            <a:endParaRPr lang="en-US" sz="16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8874" y="6119813"/>
            <a:ext cx="214312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84" y="1565098"/>
            <a:ext cx="3032854" cy="4010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8307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5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6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6" grpId="0" animBg="1"/>
          <p:bldP spid="22" grpId="0"/>
          <p:bldP spid="8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6" grpId="0" animBg="1"/>
          <p:bldP spid="22" grpId="0"/>
          <p:bldP spid="8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4610098" y="973715"/>
            <a:ext cx="731228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b="1" dirty="0">
              <a:solidFill>
                <a:srgbClr val="478AB5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4357687" y="1176481"/>
            <a:ext cx="7527583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</a:rPr>
              <a:t>*IP Class		: IP54</a:t>
            </a:r>
          </a:p>
          <a:p>
            <a:endParaRPr lang="en-US" sz="1400" dirty="0">
              <a:solidFill>
                <a:srgbClr val="0070C0"/>
              </a:solidFill>
            </a:endParaRPr>
          </a:p>
          <a:p>
            <a:r>
              <a:rPr lang="en-US" sz="1400" dirty="0">
                <a:solidFill>
                  <a:srgbClr val="0070C0"/>
                </a:solidFill>
              </a:rPr>
              <a:t>*Protection Class	: 2</a:t>
            </a:r>
          </a:p>
          <a:p>
            <a:endParaRPr lang="en-US" sz="1400" dirty="0">
              <a:solidFill>
                <a:srgbClr val="0070C0"/>
              </a:solidFill>
            </a:endParaRPr>
          </a:p>
          <a:p>
            <a:r>
              <a:rPr lang="en-US" sz="1400" dirty="0">
                <a:solidFill>
                  <a:srgbClr val="0070C0"/>
                </a:solidFill>
              </a:rPr>
              <a:t>*Humidity Rate   	: %95</a:t>
            </a:r>
          </a:p>
          <a:p>
            <a:endParaRPr lang="en-US" sz="1400" dirty="0">
              <a:solidFill>
                <a:srgbClr val="0070C0"/>
              </a:solidFill>
            </a:endParaRPr>
          </a:p>
          <a:p>
            <a:r>
              <a:rPr lang="en-US" sz="1400" dirty="0">
                <a:solidFill>
                  <a:srgbClr val="0070C0"/>
                </a:solidFill>
              </a:rPr>
              <a:t>*Operating Temp.	: -40 , +80 °C</a:t>
            </a:r>
          </a:p>
          <a:p>
            <a:endParaRPr lang="en-US" sz="1400" dirty="0">
              <a:solidFill>
                <a:srgbClr val="0070C0"/>
              </a:solidFill>
            </a:endParaRPr>
          </a:p>
          <a:p>
            <a:r>
              <a:rPr lang="en-US" sz="1400" dirty="0">
                <a:solidFill>
                  <a:srgbClr val="0070C0"/>
                </a:solidFill>
              </a:rPr>
              <a:t>*Mechanical Env.	: M1 ( According to 2004 / 22 / EC directive )</a:t>
            </a:r>
          </a:p>
          <a:p>
            <a:endParaRPr lang="en-US" sz="1400" dirty="0">
              <a:solidFill>
                <a:srgbClr val="0070C0"/>
              </a:solidFill>
            </a:endParaRPr>
          </a:p>
          <a:p>
            <a:r>
              <a:rPr lang="en-US" sz="1400" dirty="0">
                <a:solidFill>
                  <a:srgbClr val="0070C0"/>
                </a:solidFill>
              </a:rPr>
              <a:t>*</a:t>
            </a:r>
            <a:r>
              <a:rPr lang="en-US" sz="1400" dirty="0" err="1">
                <a:solidFill>
                  <a:srgbClr val="0070C0"/>
                </a:solidFill>
              </a:rPr>
              <a:t>Elektromagnetic</a:t>
            </a:r>
            <a:r>
              <a:rPr lang="en-US" sz="1400" dirty="0">
                <a:solidFill>
                  <a:srgbClr val="0070C0"/>
                </a:solidFill>
              </a:rPr>
              <a:t>	: E2  (According to 2004 / 22 / EC directive )</a:t>
            </a:r>
          </a:p>
          <a:p>
            <a:endParaRPr lang="en-US" sz="1400" dirty="0">
              <a:solidFill>
                <a:srgbClr val="0070C0"/>
              </a:solidFill>
            </a:endParaRPr>
          </a:p>
          <a:p>
            <a:r>
              <a:rPr lang="en-US" sz="1400" dirty="0">
                <a:solidFill>
                  <a:srgbClr val="0070C0"/>
                </a:solidFill>
              </a:rPr>
              <a:t>*Voltage Circuit	: &lt;1W ( Should be &lt;2W in </a:t>
            </a:r>
            <a:r>
              <a:rPr lang="en-US" sz="1400" dirty="0" err="1">
                <a:solidFill>
                  <a:srgbClr val="0070C0"/>
                </a:solidFill>
              </a:rPr>
              <a:t>standart</a:t>
            </a:r>
            <a:r>
              <a:rPr lang="en-US" sz="1400" dirty="0">
                <a:solidFill>
                  <a:srgbClr val="0070C0"/>
                </a:solidFill>
              </a:rPr>
              <a:t> )</a:t>
            </a:r>
          </a:p>
          <a:p>
            <a:endParaRPr lang="en-US" sz="1400" dirty="0">
              <a:solidFill>
                <a:srgbClr val="0070C0"/>
              </a:solidFill>
            </a:endParaRPr>
          </a:p>
          <a:p>
            <a:r>
              <a:rPr lang="en-US" sz="1400" dirty="0">
                <a:solidFill>
                  <a:srgbClr val="0070C0"/>
                </a:solidFill>
              </a:rPr>
              <a:t>*Current Circuit	: &lt;0.2W ( Should be &lt;1W in </a:t>
            </a:r>
            <a:r>
              <a:rPr lang="en-US" sz="1400" dirty="0" err="1">
                <a:solidFill>
                  <a:srgbClr val="0070C0"/>
                </a:solidFill>
              </a:rPr>
              <a:t>standart</a:t>
            </a:r>
            <a:r>
              <a:rPr lang="en-US" sz="1400" dirty="0">
                <a:solidFill>
                  <a:srgbClr val="0070C0"/>
                </a:solidFill>
              </a:rPr>
              <a:t> )</a:t>
            </a:r>
          </a:p>
          <a:p>
            <a:endParaRPr lang="en-US" sz="1400" dirty="0">
              <a:solidFill>
                <a:srgbClr val="0070C0"/>
              </a:solidFill>
            </a:endParaRPr>
          </a:p>
          <a:p>
            <a:r>
              <a:rPr lang="en-US" sz="1400" dirty="0">
                <a:solidFill>
                  <a:srgbClr val="0070C0"/>
                </a:solidFill>
              </a:rPr>
              <a:t>*Total Power                 : &lt;1.2W ( Total power consumption per phase ) </a:t>
            </a:r>
          </a:p>
          <a:p>
            <a:endParaRPr lang="en-US" sz="1400" dirty="0">
              <a:solidFill>
                <a:srgbClr val="0070C0"/>
              </a:solidFill>
            </a:endParaRPr>
          </a:p>
          <a:p>
            <a:r>
              <a:rPr lang="en-US" sz="1400" dirty="0">
                <a:solidFill>
                  <a:srgbClr val="0070C0"/>
                </a:solidFill>
              </a:rPr>
              <a:t>* ESD		: 8KV with contacts , 15KV by air</a:t>
            </a:r>
          </a:p>
          <a:p>
            <a:endParaRPr lang="en-US" sz="1400" dirty="0">
              <a:solidFill>
                <a:srgbClr val="0070C0"/>
              </a:solidFill>
            </a:endParaRPr>
          </a:p>
          <a:p>
            <a:r>
              <a:rPr lang="en-US" sz="1400" dirty="0">
                <a:solidFill>
                  <a:srgbClr val="0070C0"/>
                </a:solidFill>
              </a:rPr>
              <a:t>*Impulse Voltage	: 12kV</a:t>
            </a:r>
          </a:p>
          <a:p>
            <a:endParaRPr lang="en-US" sz="1400" dirty="0">
              <a:solidFill>
                <a:srgbClr val="0070C0"/>
              </a:solidFill>
            </a:endParaRPr>
          </a:p>
          <a:p>
            <a:r>
              <a:rPr lang="en-US" sz="1400" dirty="0">
                <a:solidFill>
                  <a:srgbClr val="0070C0"/>
                </a:solidFill>
              </a:rPr>
              <a:t>*Meter Constant	: 1000imp/kWh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8874" y="6119813"/>
            <a:ext cx="214312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00" y="1890437"/>
            <a:ext cx="4255528" cy="3362876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Paralelkenar 9"/>
          <p:cNvSpPr/>
          <p:nvPr/>
        </p:nvSpPr>
        <p:spPr>
          <a:xfrm>
            <a:off x="323519" y="271208"/>
            <a:ext cx="7789968" cy="661127"/>
          </a:xfrm>
          <a:prstGeom prst="parallelogram">
            <a:avLst/>
          </a:prstGeom>
          <a:solidFill>
            <a:srgbClr val="41B13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11" name="Paralelkenar 10"/>
          <p:cNvSpPr/>
          <p:nvPr/>
        </p:nvSpPr>
        <p:spPr>
          <a:xfrm>
            <a:off x="137078" y="253981"/>
            <a:ext cx="7742162" cy="678354"/>
          </a:xfrm>
          <a:prstGeom prst="parallelogram">
            <a:avLst/>
          </a:prstGeom>
          <a:solidFill>
            <a:srgbClr val="2A3E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12" name="Metin kutusu 11"/>
          <p:cNvSpPr txBox="1"/>
          <p:nvPr/>
        </p:nvSpPr>
        <p:spPr>
          <a:xfrm>
            <a:off x="366784" y="318669"/>
            <a:ext cx="7512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0"/>
              </a:spcBef>
            </a:pPr>
            <a:r>
              <a:rPr lang="tr-TR" sz="3200" b="1" dirty="0">
                <a:solidFill>
                  <a:srgbClr val="E7E6E6"/>
                </a:solidFill>
              </a:rPr>
              <a:t>5. </a:t>
            </a:r>
            <a:r>
              <a:rPr lang="en-US" sz="3200" b="1" dirty="0">
                <a:solidFill>
                  <a:schemeClr val="bg1"/>
                </a:solidFill>
              </a:rPr>
              <a:t>Project Technical Details</a:t>
            </a:r>
            <a:r>
              <a:rPr lang="tr-TR" sz="3200" b="1" dirty="0">
                <a:solidFill>
                  <a:schemeClr val="bg1"/>
                </a:solidFill>
              </a:rPr>
              <a:t> ( </a:t>
            </a:r>
            <a:r>
              <a:rPr lang="tr-TR" sz="3200" b="1" dirty="0" err="1">
                <a:solidFill>
                  <a:schemeClr val="bg1"/>
                </a:solidFill>
              </a:rPr>
              <a:t>Single</a:t>
            </a:r>
            <a:r>
              <a:rPr lang="tr-TR" sz="3200" b="1" dirty="0">
                <a:solidFill>
                  <a:schemeClr val="bg1"/>
                </a:solidFill>
              </a:rPr>
              <a:t> </a:t>
            </a:r>
            <a:r>
              <a:rPr lang="tr-TR" sz="3200" b="1" dirty="0" err="1">
                <a:solidFill>
                  <a:schemeClr val="bg1"/>
                </a:solidFill>
              </a:rPr>
              <a:t>Phase</a:t>
            </a:r>
            <a:r>
              <a:rPr lang="tr-TR" sz="3200" b="1" dirty="0">
                <a:solidFill>
                  <a:schemeClr val="bg1"/>
                </a:solidFill>
              </a:rPr>
              <a:t> )</a:t>
            </a:r>
          </a:p>
        </p:txBody>
      </p:sp>
    </p:spTree>
    <p:extLst>
      <p:ext uri="{BB962C8B-B14F-4D97-AF65-F5344CB8AC3E}">
        <p14:creationId xmlns:p14="http://schemas.microsoft.com/office/powerpoint/2010/main" val="3667636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grpId="0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20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1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  <p:bldP spid="10" grpId="0" animBg="1"/>
          <p:bldP spid="11" grpId="0" animBg="1"/>
          <p:bldP spid="1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  <p:bldP spid="10" grpId="0" animBg="1"/>
          <p:bldP spid="11" grpId="0" animBg="1"/>
          <p:bldP spid="12" grpId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4610098" y="973715"/>
            <a:ext cx="758190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sz="2000" b="1" dirty="0">
              <a:solidFill>
                <a:srgbClr val="478AB5"/>
              </a:solidFill>
            </a:endParaRPr>
          </a:p>
          <a:p>
            <a:endParaRPr lang="tr-TR" dirty="0">
              <a:solidFill>
                <a:prstClr val="black"/>
              </a:solidFill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4129087" y="1176481"/>
            <a:ext cx="8062911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>
                <a:solidFill>
                  <a:srgbClr val="0070C0"/>
                </a:solidFill>
              </a:rPr>
              <a:t>*LCD		: 6 + 3</a:t>
            </a:r>
          </a:p>
          <a:p>
            <a:endParaRPr lang="tr-TR" sz="1600" dirty="0">
              <a:solidFill>
                <a:srgbClr val="0070C0"/>
              </a:solidFill>
            </a:endParaRPr>
          </a:p>
          <a:p>
            <a:r>
              <a:rPr lang="tr-TR" sz="1600" dirty="0">
                <a:solidFill>
                  <a:srgbClr val="0070C0"/>
                </a:solidFill>
              </a:rPr>
              <a:t>*</a:t>
            </a:r>
            <a:r>
              <a:rPr lang="tr-TR" sz="1600" dirty="0" err="1">
                <a:solidFill>
                  <a:srgbClr val="0070C0"/>
                </a:solidFill>
              </a:rPr>
              <a:t>Comm</a:t>
            </a:r>
            <a:r>
              <a:rPr lang="tr-TR" sz="1600" dirty="0">
                <a:solidFill>
                  <a:srgbClr val="0070C0"/>
                </a:solidFill>
              </a:rPr>
              <a:t>. Rate	: 300 – 9600 ( IEC 62056-21 </a:t>
            </a:r>
            <a:r>
              <a:rPr lang="tr-TR" sz="1600" dirty="0" err="1">
                <a:solidFill>
                  <a:srgbClr val="0070C0"/>
                </a:solidFill>
              </a:rPr>
              <a:t>Mode</a:t>
            </a:r>
            <a:r>
              <a:rPr lang="tr-TR" sz="1600" dirty="0">
                <a:solidFill>
                  <a:srgbClr val="0070C0"/>
                </a:solidFill>
              </a:rPr>
              <a:t> C )</a:t>
            </a:r>
          </a:p>
          <a:p>
            <a:endParaRPr lang="tr-TR" sz="1600" dirty="0">
              <a:solidFill>
                <a:srgbClr val="0070C0"/>
              </a:solidFill>
            </a:endParaRPr>
          </a:p>
          <a:p>
            <a:r>
              <a:rPr lang="tr-TR" sz="1600" dirty="0">
                <a:solidFill>
                  <a:srgbClr val="0070C0"/>
                </a:solidFill>
              </a:rPr>
              <a:t>*Interface1	: Optical Port ( 300 – 9600 ) ( IEC 62056-21 </a:t>
            </a:r>
            <a:r>
              <a:rPr lang="tr-TR" sz="1600" dirty="0" err="1">
                <a:solidFill>
                  <a:srgbClr val="0070C0"/>
                </a:solidFill>
              </a:rPr>
              <a:t>Mode</a:t>
            </a:r>
            <a:r>
              <a:rPr lang="tr-TR" sz="1600" dirty="0">
                <a:solidFill>
                  <a:srgbClr val="0070C0"/>
                </a:solidFill>
              </a:rPr>
              <a:t> C )(</a:t>
            </a:r>
            <a:r>
              <a:rPr lang="tr-TR" sz="1600" dirty="0" err="1">
                <a:solidFill>
                  <a:srgbClr val="0070C0"/>
                </a:solidFill>
              </a:rPr>
              <a:t>Indepandent</a:t>
            </a:r>
            <a:r>
              <a:rPr lang="tr-TR" sz="1600" dirty="0">
                <a:solidFill>
                  <a:srgbClr val="0070C0"/>
                </a:solidFill>
              </a:rPr>
              <a:t>)</a:t>
            </a:r>
          </a:p>
          <a:p>
            <a:endParaRPr lang="tr-TR" sz="1600" dirty="0">
              <a:solidFill>
                <a:srgbClr val="0070C0"/>
              </a:solidFill>
            </a:endParaRPr>
          </a:p>
          <a:p>
            <a:r>
              <a:rPr lang="tr-TR" sz="1600" dirty="0">
                <a:solidFill>
                  <a:srgbClr val="0070C0"/>
                </a:solidFill>
              </a:rPr>
              <a:t>*Interface2	: Rs485 Port ( 300 – 9600 ) ( IEC 62056-21 </a:t>
            </a:r>
            <a:r>
              <a:rPr lang="tr-TR" sz="1600" dirty="0" err="1">
                <a:solidFill>
                  <a:srgbClr val="0070C0"/>
                </a:solidFill>
              </a:rPr>
              <a:t>Mode</a:t>
            </a:r>
            <a:r>
              <a:rPr lang="tr-TR" sz="1600" dirty="0">
                <a:solidFill>
                  <a:srgbClr val="0070C0"/>
                </a:solidFill>
              </a:rPr>
              <a:t> C )( </a:t>
            </a:r>
            <a:r>
              <a:rPr lang="tr-TR" sz="1600" dirty="0" err="1">
                <a:solidFill>
                  <a:srgbClr val="0070C0"/>
                </a:solidFill>
              </a:rPr>
              <a:t>Indepandent</a:t>
            </a:r>
            <a:r>
              <a:rPr lang="tr-TR" sz="1600" dirty="0">
                <a:solidFill>
                  <a:srgbClr val="0070C0"/>
                </a:solidFill>
              </a:rPr>
              <a:t>)</a:t>
            </a:r>
          </a:p>
          <a:p>
            <a:endParaRPr lang="tr-TR" sz="1600" dirty="0">
              <a:solidFill>
                <a:srgbClr val="0070C0"/>
              </a:solidFill>
            </a:endParaRPr>
          </a:p>
          <a:p>
            <a:r>
              <a:rPr lang="tr-TR" sz="1600" dirty="0">
                <a:solidFill>
                  <a:srgbClr val="0070C0"/>
                </a:solidFill>
              </a:rPr>
              <a:t>*</a:t>
            </a:r>
            <a:r>
              <a:rPr lang="tr-TR" sz="1600" dirty="0" err="1">
                <a:solidFill>
                  <a:srgbClr val="0070C0"/>
                </a:solidFill>
              </a:rPr>
              <a:t>Generator</a:t>
            </a:r>
            <a:r>
              <a:rPr lang="tr-TR" sz="1600" dirty="0">
                <a:solidFill>
                  <a:srgbClr val="0070C0"/>
                </a:solidFill>
              </a:rPr>
              <a:t> </a:t>
            </a:r>
            <a:r>
              <a:rPr lang="tr-TR" sz="1600" dirty="0" err="1">
                <a:solidFill>
                  <a:srgbClr val="0070C0"/>
                </a:solidFill>
              </a:rPr>
              <a:t>Tariffi</a:t>
            </a:r>
            <a:r>
              <a:rPr lang="tr-TR" sz="1600" dirty="0">
                <a:solidFill>
                  <a:srgbClr val="0070C0"/>
                </a:solidFill>
              </a:rPr>
              <a:t>        : </a:t>
            </a:r>
            <a:r>
              <a:rPr lang="tr-TR" sz="1600" dirty="0" err="1">
                <a:solidFill>
                  <a:srgbClr val="0070C0"/>
                </a:solidFill>
              </a:rPr>
              <a:t>Generator</a:t>
            </a:r>
            <a:r>
              <a:rPr lang="tr-TR" sz="1600" dirty="0">
                <a:solidFill>
                  <a:srgbClr val="0070C0"/>
                </a:solidFill>
              </a:rPr>
              <a:t> </a:t>
            </a:r>
            <a:r>
              <a:rPr lang="tr-TR" sz="1600" dirty="0" err="1">
                <a:solidFill>
                  <a:srgbClr val="0070C0"/>
                </a:solidFill>
              </a:rPr>
              <a:t>tariff</a:t>
            </a:r>
            <a:r>
              <a:rPr lang="tr-TR" sz="1600" dirty="0">
                <a:solidFill>
                  <a:srgbClr val="0070C0"/>
                </a:solidFill>
              </a:rPr>
              <a:t> </a:t>
            </a:r>
            <a:r>
              <a:rPr lang="tr-TR" sz="1600" dirty="0" err="1">
                <a:solidFill>
                  <a:srgbClr val="0070C0"/>
                </a:solidFill>
              </a:rPr>
              <a:t>detection</a:t>
            </a:r>
            <a:r>
              <a:rPr lang="tr-TR" sz="1600" dirty="0">
                <a:solidFill>
                  <a:srgbClr val="0070C0"/>
                </a:solidFill>
              </a:rPr>
              <a:t> </a:t>
            </a:r>
            <a:r>
              <a:rPr lang="tr-TR" sz="1600" dirty="0" err="1">
                <a:solidFill>
                  <a:srgbClr val="0070C0"/>
                </a:solidFill>
              </a:rPr>
              <a:t>with</a:t>
            </a:r>
            <a:r>
              <a:rPr lang="tr-TR" sz="1600" dirty="0">
                <a:solidFill>
                  <a:srgbClr val="0070C0"/>
                </a:solidFill>
              </a:rPr>
              <a:t> </a:t>
            </a:r>
            <a:r>
              <a:rPr lang="tr-TR" sz="1600" dirty="0" err="1">
                <a:solidFill>
                  <a:srgbClr val="0070C0"/>
                </a:solidFill>
              </a:rPr>
              <a:t>generator</a:t>
            </a:r>
            <a:r>
              <a:rPr lang="tr-TR" sz="1600" dirty="0">
                <a:solidFill>
                  <a:srgbClr val="0070C0"/>
                </a:solidFill>
              </a:rPr>
              <a:t> </a:t>
            </a:r>
            <a:r>
              <a:rPr lang="tr-TR" sz="1600" dirty="0" err="1">
                <a:solidFill>
                  <a:srgbClr val="0070C0"/>
                </a:solidFill>
              </a:rPr>
              <a:t>auxiliary</a:t>
            </a:r>
            <a:r>
              <a:rPr lang="tr-TR" sz="1600" dirty="0">
                <a:solidFill>
                  <a:srgbClr val="0070C0"/>
                </a:solidFill>
              </a:rPr>
              <a:t> </a:t>
            </a:r>
            <a:r>
              <a:rPr lang="tr-TR" sz="1600" dirty="0" err="1">
                <a:solidFill>
                  <a:srgbClr val="0070C0"/>
                </a:solidFill>
              </a:rPr>
              <a:t>contact</a:t>
            </a:r>
            <a:r>
              <a:rPr lang="tr-TR" sz="1600" dirty="0">
                <a:solidFill>
                  <a:srgbClr val="0070C0"/>
                </a:solidFill>
              </a:rPr>
              <a:t> </a:t>
            </a:r>
            <a:r>
              <a:rPr lang="tr-TR" sz="1600" dirty="0" err="1">
                <a:solidFill>
                  <a:srgbClr val="0070C0"/>
                </a:solidFill>
              </a:rPr>
              <a:t>input</a:t>
            </a:r>
            <a:endParaRPr lang="tr-TR" sz="1600" dirty="0">
              <a:solidFill>
                <a:srgbClr val="0070C0"/>
              </a:solidFill>
            </a:endParaRPr>
          </a:p>
          <a:p>
            <a:endParaRPr lang="tr-TR" sz="1600" dirty="0">
              <a:solidFill>
                <a:srgbClr val="0070C0"/>
              </a:solidFill>
            </a:endParaRPr>
          </a:p>
          <a:p>
            <a:r>
              <a:rPr lang="tr-TR" sz="1600" dirty="0">
                <a:solidFill>
                  <a:srgbClr val="0070C0"/>
                </a:solidFill>
              </a:rPr>
              <a:t>*</a:t>
            </a:r>
            <a:r>
              <a:rPr lang="tr-TR" sz="1600" dirty="0" err="1">
                <a:solidFill>
                  <a:srgbClr val="0070C0"/>
                </a:solidFill>
              </a:rPr>
              <a:t>Sys</a:t>
            </a:r>
            <a:r>
              <a:rPr lang="tr-TR" sz="1600" dirty="0">
                <a:solidFill>
                  <a:srgbClr val="0070C0"/>
                </a:solidFill>
              </a:rPr>
              <a:t>. </a:t>
            </a:r>
            <a:r>
              <a:rPr lang="tr-TR" sz="1600" dirty="0" err="1">
                <a:solidFill>
                  <a:srgbClr val="0070C0"/>
                </a:solidFill>
              </a:rPr>
              <a:t>Battary</a:t>
            </a:r>
            <a:r>
              <a:rPr lang="tr-TR" sz="1600" dirty="0">
                <a:solidFill>
                  <a:srgbClr val="0070C0"/>
                </a:solidFill>
              </a:rPr>
              <a:t> Life    	: 10Year</a:t>
            </a:r>
          </a:p>
          <a:p>
            <a:endParaRPr lang="tr-TR" sz="1600" dirty="0">
              <a:solidFill>
                <a:srgbClr val="0070C0"/>
              </a:solidFill>
            </a:endParaRPr>
          </a:p>
          <a:p>
            <a:r>
              <a:rPr lang="tr-TR" sz="1600" dirty="0">
                <a:solidFill>
                  <a:srgbClr val="0070C0"/>
                </a:solidFill>
              </a:rPr>
              <a:t>*</a:t>
            </a:r>
            <a:r>
              <a:rPr lang="tr-TR" sz="1600" dirty="0" err="1">
                <a:solidFill>
                  <a:srgbClr val="0070C0"/>
                </a:solidFill>
              </a:rPr>
              <a:t>Shutoff</a:t>
            </a:r>
            <a:r>
              <a:rPr lang="tr-TR" sz="1600" dirty="0">
                <a:solidFill>
                  <a:srgbClr val="0070C0"/>
                </a:solidFill>
              </a:rPr>
              <a:t> </a:t>
            </a:r>
            <a:r>
              <a:rPr lang="tr-TR" sz="1600" dirty="0" err="1">
                <a:solidFill>
                  <a:srgbClr val="0070C0"/>
                </a:solidFill>
              </a:rPr>
              <a:t>Structure</a:t>
            </a:r>
            <a:r>
              <a:rPr lang="tr-TR" sz="1600" dirty="0">
                <a:solidFill>
                  <a:srgbClr val="0070C0"/>
                </a:solidFill>
              </a:rPr>
              <a:t>	: </a:t>
            </a:r>
            <a:r>
              <a:rPr lang="tr-TR" sz="1600" dirty="0" err="1">
                <a:solidFill>
                  <a:srgbClr val="0070C0"/>
                </a:solidFill>
              </a:rPr>
              <a:t>Internal</a:t>
            </a:r>
            <a:r>
              <a:rPr lang="tr-TR" sz="1600" dirty="0">
                <a:solidFill>
                  <a:srgbClr val="0070C0"/>
                </a:solidFill>
              </a:rPr>
              <a:t> </a:t>
            </a:r>
            <a:r>
              <a:rPr lang="tr-TR" sz="1600" dirty="0" err="1">
                <a:solidFill>
                  <a:srgbClr val="0070C0"/>
                </a:solidFill>
              </a:rPr>
              <a:t>Latch</a:t>
            </a:r>
            <a:r>
              <a:rPr lang="tr-TR" sz="1600" dirty="0">
                <a:solidFill>
                  <a:srgbClr val="0070C0"/>
                </a:solidFill>
              </a:rPr>
              <a:t> </a:t>
            </a:r>
            <a:r>
              <a:rPr lang="tr-TR" sz="1600" dirty="0" err="1">
                <a:solidFill>
                  <a:srgbClr val="0070C0"/>
                </a:solidFill>
              </a:rPr>
              <a:t>Relay</a:t>
            </a:r>
            <a:r>
              <a:rPr lang="tr-TR" sz="1600" dirty="0">
                <a:solidFill>
                  <a:srgbClr val="0070C0"/>
                </a:solidFill>
              </a:rPr>
              <a:t> </a:t>
            </a:r>
          </a:p>
          <a:p>
            <a:endParaRPr lang="tr-TR" sz="1600" dirty="0">
              <a:solidFill>
                <a:srgbClr val="0070C0"/>
              </a:solidFill>
            </a:endParaRPr>
          </a:p>
          <a:p>
            <a:r>
              <a:rPr lang="tr-TR" sz="1600" dirty="0">
                <a:solidFill>
                  <a:srgbClr val="0070C0"/>
                </a:solidFill>
              </a:rPr>
              <a:t>*Security </a:t>
            </a:r>
            <a:r>
              <a:rPr lang="tr-TR" sz="1600" dirty="0" err="1">
                <a:solidFill>
                  <a:srgbClr val="0070C0"/>
                </a:solidFill>
              </a:rPr>
              <a:t>Logs</a:t>
            </a:r>
            <a:r>
              <a:rPr lang="tr-TR" sz="1600" dirty="0">
                <a:solidFill>
                  <a:srgbClr val="0070C0"/>
                </a:solidFill>
              </a:rPr>
              <a:t>        	: </a:t>
            </a:r>
            <a:r>
              <a:rPr lang="tr-TR" sz="1600" dirty="0" err="1">
                <a:solidFill>
                  <a:srgbClr val="0070C0"/>
                </a:solidFill>
              </a:rPr>
              <a:t>Up</a:t>
            </a:r>
            <a:r>
              <a:rPr lang="tr-TR" sz="1600" dirty="0">
                <a:solidFill>
                  <a:srgbClr val="0070C0"/>
                </a:solidFill>
              </a:rPr>
              <a:t> </a:t>
            </a:r>
            <a:r>
              <a:rPr lang="tr-TR" sz="1600" dirty="0" err="1">
                <a:solidFill>
                  <a:srgbClr val="0070C0"/>
                </a:solidFill>
              </a:rPr>
              <a:t>Cover</a:t>
            </a:r>
            <a:r>
              <a:rPr lang="tr-TR" sz="1600" dirty="0">
                <a:solidFill>
                  <a:srgbClr val="0070C0"/>
                </a:solidFill>
              </a:rPr>
              <a:t> , Terminal </a:t>
            </a:r>
            <a:r>
              <a:rPr lang="tr-TR" sz="1600" dirty="0" err="1">
                <a:solidFill>
                  <a:srgbClr val="0070C0"/>
                </a:solidFill>
              </a:rPr>
              <a:t>Cover</a:t>
            </a:r>
            <a:r>
              <a:rPr lang="tr-TR" sz="1600" dirty="0">
                <a:solidFill>
                  <a:srgbClr val="0070C0"/>
                </a:solidFill>
              </a:rPr>
              <a:t> </a:t>
            </a:r>
            <a:r>
              <a:rPr lang="tr-TR" sz="1600" dirty="0" err="1">
                <a:solidFill>
                  <a:srgbClr val="0070C0"/>
                </a:solidFill>
              </a:rPr>
              <a:t>ext</a:t>
            </a:r>
            <a:r>
              <a:rPr lang="tr-TR" sz="1600" dirty="0">
                <a:solidFill>
                  <a:srgbClr val="0070C0"/>
                </a:solidFill>
              </a:rPr>
              <a:t>.</a:t>
            </a:r>
          </a:p>
          <a:p>
            <a:endParaRPr lang="tr-TR" sz="1600" dirty="0">
              <a:solidFill>
                <a:srgbClr val="0070C0"/>
              </a:solidFill>
            </a:endParaRPr>
          </a:p>
          <a:p>
            <a:r>
              <a:rPr lang="tr-TR" sz="1600" dirty="0">
                <a:solidFill>
                  <a:srgbClr val="0070C0"/>
                </a:solidFill>
              </a:rPr>
              <a:t>*Data </a:t>
            </a:r>
            <a:r>
              <a:rPr lang="tr-TR" sz="1600" dirty="0" err="1">
                <a:solidFill>
                  <a:srgbClr val="0070C0"/>
                </a:solidFill>
              </a:rPr>
              <a:t>Logs</a:t>
            </a:r>
            <a:r>
              <a:rPr lang="tr-TR" sz="1600" dirty="0">
                <a:solidFill>
                  <a:srgbClr val="0070C0"/>
                </a:solidFill>
              </a:rPr>
              <a:t>		: 1 </a:t>
            </a:r>
            <a:r>
              <a:rPr lang="tr-TR" sz="1600" dirty="0" err="1">
                <a:solidFill>
                  <a:srgbClr val="0070C0"/>
                </a:solidFill>
              </a:rPr>
              <a:t>Year</a:t>
            </a:r>
            <a:endParaRPr lang="tr-TR" sz="1600" dirty="0">
              <a:solidFill>
                <a:srgbClr val="0070C0"/>
              </a:solidFill>
            </a:endParaRPr>
          </a:p>
          <a:p>
            <a:endParaRPr lang="tr-TR" sz="1600" dirty="0">
              <a:solidFill>
                <a:srgbClr val="0070C0"/>
              </a:solidFill>
            </a:endParaRPr>
          </a:p>
          <a:p>
            <a:r>
              <a:rPr lang="tr-TR" sz="1600" dirty="0">
                <a:solidFill>
                  <a:srgbClr val="0070C0"/>
                </a:solidFill>
              </a:rPr>
              <a:t>*</a:t>
            </a:r>
            <a:r>
              <a:rPr lang="tr-TR" sz="1600" dirty="0" err="1">
                <a:solidFill>
                  <a:srgbClr val="0070C0"/>
                </a:solidFill>
              </a:rPr>
              <a:t>Related</a:t>
            </a:r>
            <a:r>
              <a:rPr lang="tr-TR" sz="1600" dirty="0">
                <a:solidFill>
                  <a:srgbClr val="0070C0"/>
                </a:solidFill>
              </a:rPr>
              <a:t> </a:t>
            </a:r>
            <a:r>
              <a:rPr lang="tr-TR" sz="1600" dirty="0" err="1">
                <a:solidFill>
                  <a:srgbClr val="0070C0"/>
                </a:solidFill>
              </a:rPr>
              <a:t>Standarts</a:t>
            </a:r>
            <a:r>
              <a:rPr lang="tr-TR" sz="1600" dirty="0">
                <a:solidFill>
                  <a:srgbClr val="0070C0"/>
                </a:solidFill>
              </a:rPr>
              <a:t>	: EN 62056-11 , EN 62053-21    </a:t>
            </a:r>
          </a:p>
          <a:p>
            <a:endParaRPr lang="tr-TR" sz="1600" dirty="0">
              <a:solidFill>
                <a:srgbClr val="0070C0"/>
              </a:solidFill>
            </a:endParaRPr>
          </a:p>
          <a:p>
            <a:r>
              <a:rPr lang="tr-TR" sz="1600" dirty="0">
                <a:solidFill>
                  <a:srgbClr val="0070C0"/>
                </a:solidFill>
              </a:rPr>
              <a:t>*</a:t>
            </a:r>
            <a:r>
              <a:rPr lang="tr-TR" sz="1600" dirty="0" err="1">
                <a:solidFill>
                  <a:srgbClr val="0070C0"/>
                </a:solidFill>
              </a:rPr>
              <a:t>Related</a:t>
            </a:r>
            <a:r>
              <a:rPr lang="tr-TR" sz="1600" dirty="0">
                <a:solidFill>
                  <a:srgbClr val="0070C0"/>
                </a:solidFill>
              </a:rPr>
              <a:t> </a:t>
            </a:r>
            <a:r>
              <a:rPr lang="tr-TR" sz="1600" dirty="0" err="1">
                <a:solidFill>
                  <a:srgbClr val="0070C0"/>
                </a:solidFill>
              </a:rPr>
              <a:t>Docs</a:t>
            </a:r>
            <a:r>
              <a:rPr lang="tr-TR" sz="1600" dirty="0">
                <a:solidFill>
                  <a:srgbClr val="0070C0"/>
                </a:solidFill>
              </a:rPr>
              <a:t>	: MID </a:t>
            </a:r>
            <a:r>
              <a:rPr lang="tr-TR" sz="1600" dirty="0" err="1">
                <a:solidFill>
                  <a:srgbClr val="0070C0"/>
                </a:solidFill>
              </a:rPr>
              <a:t>compatibility</a:t>
            </a:r>
            <a:endParaRPr lang="tr-TR" sz="1600" dirty="0">
              <a:solidFill>
                <a:srgbClr val="0070C0"/>
              </a:solidFill>
            </a:endParaRPr>
          </a:p>
          <a:p>
            <a:endParaRPr lang="tr-TR" sz="1600" dirty="0">
              <a:solidFill>
                <a:prstClr val="black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8874" y="6119813"/>
            <a:ext cx="214312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78" y="2321850"/>
            <a:ext cx="4100069" cy="2214300"/>
          </a:xfrm>
          <a:prstGeom prst="rect">
            <a:avLst/>
          </a:prstGeom>
          <a:noFill/>
          <a:ln>
            <a:noFill/>
          </a:ln>
          <a:effectLst>
            <a:softEdge rad="889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Paralelkenar 9"/>
          <p:cNvSpPr/>
          <p:nvPr/>
        </p:nvSpPr>
        <p:spPr>
          <a:xfrm>
            <a:off x="323519" y="271208"/>
            <a:ext cx="7789968" cy="661127"/>
          </a:xfrm>
          <a:prstGeom prst="parallelogram">
            <a:avLst/>
          </a:prstGeom>
          <a:solidFill>
            <a:srgbClr val="41B13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11" name="Paralelkenar 10"/>
          <p:cNvSpPr/>
          <p:nvPr/>
        </p:nvSpPr>
        <p:spPr>
          <a:xfrm>
            <a:off x="137078" y="253981"/>
            <a:ext cx="7742162" cy="678354"/>
          </a:xfrm>
          <a:prstGeom prst="parallelogram">
            <a:avLst/>
          </a:prstGeom>
          <a:solidFill>
            <a:srgbClr val="2A3E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12" name="Metin kutusu 11"/>
          <p:cNvSpPr txBox="1"/>
          <p:nvPr/>
        </p:nvSpPr>
        <p:spPr>
          <a:xfrm>
            <a:off x="366784" y="318669"/>
            <a:ext cx="7512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0"/>
              </a:spcBef>
            </a:pPr>
            <a:r>
              <a:rPr lang="tr-TR" sz="3200" b="1" dirty="0">
                <a:solidFill>
                  <a:srgbClr val="E7E6E6"/>
                </a:solidFill>
              </a:rPr>
              <a:t>5. </a:t>
            </a:r>
            <a:r>
              <a:rPr lang="en-US" sz="3200" b="1" dirty="0">
                <a:solidFill>
                  <a:schemeClr val="bg1"/>
                </a:solidFill>
              </a:rPr>
              <a:t>Project Technical Details</a:t>
            </a:r>
            <a:r>
              <a:rPr lang="tr-TR" sz="3200" b="1" dirty="0">
                <a:solidFill>
                  <a:schemeClr val="bg1"/>
                </a:solidFill>
              </a:rPr>
              <a:t> ( </a:t>
            </a:r>
            <a:r>
              <a:rPr lang="tr-TR" sz="3200" b="1" dirty="0" err="1">
                <a:solidFill>
                  <a:schemeClr val="bg1"/>
                </a:solidFill>
              </a:rPr>
              <a:t>Single</a:t>
            </a:r>
            <a:r>
              <a:rPr lang="tr-TR" sz="3200" b="1" dirty="0">
                <a:solidFill>
                  <a:schemeClr val="bg1"/>
                </a:solidFill>
              </a:rPr>
              <a:t> </a:t>
            </a:r>
            <a:r>
              <a:rPr lang="tr-TR" sz="3200" b="1" dirty="0" err="1">
                <a:solidFill>
                  <a:schemeClr val="bg1"/>
                </a:solidFill>
              </a:rPr>
              <a:t>Phase</a:t>
            </a:r>
            <a:r>
              <a:rPr lang="tr-TR" sz="3200" b="1" dirty="0">
                <a:solidFill>
                  <a:schemeClr val="bg1"/>
                </a:solidFill>
              </a:rPr>
              <a:t> )</a:t>
            </a:r>
          </a:p>
        </p:txBody>
      </p:sp>
    </p:spTree>
    <p:extLst>
      <p:ext uri="{BB962C8B-B14F-4D97-AF65-F5344CB8AC3E}">
        <p14:creationId xmlns:p14="http://schemas.microsoft.com/office/powerpoint/2010/main" val="2251210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grpId="0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20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1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  <p:bldP spid="10" grpId="0" animBg="1"/>
          <p:bldP spid="11" grpId="0" animBg="1"/>
          <p:bldP spid="1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  <p:bldP spid="10" grpId="0" animBg="1"/>
          <p:bldP spid="11" grpId="0" animBg="1"/>
          <p:bldP spid="12" grpId="0"/>
        </p:bldLst>
      </p:timing>
    </mc:Fallback>
  </mc:AlternateContent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17847</TotalTime>
  <Words>1764</Words>
  <Application>Microsoft Macintosh PowerPoint</Application>
  <PresentationFormat>Widescreen</PresentationFormat>
  <Paragraphs>231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Klavika Bd</vt:lpstr>
      <vt:lpstr>Office Teması</vt:lpstr>
      <vt:lpstr>1_Office Teması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Komplo Teo</dc:creator>
  <cp:lastModifiedBy>TAMER TURNA</cp:lastModifiedBy>
  <cp:revision>636</cp:revision>
  <cp:lastPrinted>2020-09-10T12:16:25Z</cp:lastPrinted>
  <dcterms:created xsi:type="dcterms:W3CDTF">2016-07-28T06:36:29Z</dcterms:created>
  <dcterms:modified xsi:type="dcterms:W3CDTF">2020-09-10T12:19:15Z</dcterms:modified>
</cp:coreProperties>
</file>